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2"/>
  </p:notesMasterIdLst>
  <p:handoutMasterIdLst>
    <p:handoutMasterId r:id="rId23"/>
  </p:handoutMasterIdLst>
  <p:sldIdLst>
    <p:sldId id="347" r:id="rId3"/>
    <p:sldId id="348" r:id="rId4"/>
    <p:sldId id="349" r:id="rId5"/>
    <p:sldId id="260" r:id="rId6"/>
    <p:sldId id="261" r:id="rId7"/>
    <p:sldId id="274" r:id="rId8"/>
    <p:sldId id="319" r:id="rId9"/>
    <p:sldId id="320" r:id="rId10"/>
    <p:sldId id="321" r:id="rId11"/>
    <p:sldId id="322" r:id="rId12"/>
    <p:sldId id="323" r:id="rId13"/>
    <p:sldId id="343" r:id="rId14"/>
    <p:sldId id="293" r:id="rId15"/>
    <p:sldId id="328" r:id="rId16"/>
    <p:sldId id="329" r:id="rId17"/>
    <p:sldId id="330" r:id="rId18"/>
    <p:sldId id="325" r:id="rId19"/>
    <p:sldId id="327" r:id="rId20"/>
    <p:sldId id="351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D3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467" autoAdjust="0"/>
  </p:normalViewPr>
  <p:slideViewPr>
    <p:cSldViewPr>
      <p:cViewPr varScale="1">
        <p:scale>
          <a:sx n="84" d="100"/>
          <a:sy n="84" d="100"/>
        </p:scale>
        <p:origin x="57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49" cy="465138"/>
          </a:xfrm>
          <a:prstGeom prst="rect">
            <a:avLst/>
          </a:prstGeom>
        </p:spPr>
        <p:txBody>
          <a:bodyPr vert="horz" lIns="92060" tIns="46030" rIns="92060" bIns="4603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5" y="0"/>
            <a:ext cx="3038648" cy="465138"/>
          </a:xfrm>
          <a:prstGeom prst="rect">
            <a:avLst/>
          </a:prstGeom>
        </p:spPr>
        <p:txBody>
          <a:bodyPr vert="horz" lIns="92060" tIns="46030" rIns="92060" bIns="46030" rtlCol="0"/>
          <a:lstStyle>
            <a:lvl1pPr algn="r">
              <a:defRPr sz="1200"/>
            </a:lvl1pPr>
          </a:lstStyle>
          <a:p>
            <a:fld id="{0D3D2683-8178-4D9F-9088-2C1C796B185B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649" cy="465138"/>
          </a:xfrm>
          <a:prstGeom prst="rect">
            <a:avLst/>
          </a:prstGeom>
        </p:spPr>
        <p:txBody>
          <a:bodyPr vert="horz" lIns="92060" tIns="46030" rIns="92060" bIns="4603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5" y="8829675"/>
            <a:ext cx="3038648" cy="465138"/>
          </a:xfrm>
          <a:prstGeom prst="rect">
            <a:avLst/>
          </a:prstGeom>
        </p:spPr>
        <p:txBody>
          <a:bodyPr vert="horz" lIns="92060" tIns="46030" rIns="92060" bIns="46030" rtlCol="0" anchor="b"/>
          <a:lstStyle>
            <a:lvl1pPr algn="r">
              <a:defRPr sz="1200"/>
            </a:lvl1pPr>
          </a:lstStyle>
          <a:p>
            <a:fld id="{91599C5B-003C-453A-A107-9A3690F43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03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49" cy="465138"/>
          </a:xfrm>
          <a:prstGeom prst="rect">
            <a:avLst/>
          </a:prstGeom>
        </p:spPr>
        <p:txBody>
          <a:bodyPr vert="horz" lIns="92060" tIns="46030" rIns="92060" bIns="4603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35" y="0"/>
            <a:ext cx="3038648" cy="465138"/>
          </a:xfrm>
          <a:prstGeom prst="rect">
            <a:avLst/>
          </a:prstGeom>
        </p:spPr>
        <p:txBody>
          <a:bodyPr vert="horz" lIns="92060" tIns="46030" rIns="92060" bIns="46030" rtlCol="0"/>
          <a:lstStyle>
            <a:lvl1pPr algn="r">
              <a:defRPr sz="1200"/>
            </a:lvl1pPr>
          </a:lstStyle>
          <a:p>
            <a:fld id="{1A22C7E7-ACB4-4AB4-ACF7-D5F66C6649E7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5325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60" tIns="46030" rIns="92060" bIns="4603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849" y="4416426"/>
            <a:ext cx="5608320" cy="4183063"/>
          </a:xfrm>
          <a:prstGeom prst="rect">
            <a:avLst/>
          </a:prstGeom>
        </p:spPr>
        <p:txBody>
          <a:bodyPr vert="horz" lIns="92060" tIns="46030" rIns="92060" bIns="4603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649" cy="465138"/>
          </a:xfrm>
          <a:prstGeom prst="rect">
            <a:avLst/>
          </a:prstGeom>
        </p:spPr>
        <p:txBody>
          <a:bodyPr vert="horz" lIns="92060" tIns="46030" rIns="92060" bIns="4603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35" y="8829675"/>
            <a:ext cx="3038648" cy="465138"/>
          </a:xfrm>
          <a:prstGeom prst="rect">
            <a:avLst/>
          </a:prstGeom>
        </p:spPr>
        <p:txBody>
          <a:bodyPr vert="horz" lIns="92060" tIns="46030" rIns="92060" bIns="46030" rtlCol="0" anchor="b"/>
          <a:lstStyle>
            <a:lvl1pPr algn="r">
              <a:defRPr sz="1200"/>
            </a:lvl1pPr>
          </a:lstStyle>
          <a:p>
            <a:fld id="{78139292-0AF1-4F54-9C38-CCEC989851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8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9292-0AF1-4F54-9C38-CCEC989851F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9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9E4E9-E993-4856-971C-137386D5B93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18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9E4E9-E993-4856-971C-137386D5B93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800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9E4E9-E993-4856-971C-137386D5B93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54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4DCBCDE-78C5-4EB7-943F-B6F46923D35B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32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“Building For the Kids, Building For the Community”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E9AA4-29CD-4817-A4CC-8E1676CC5707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19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2E32C-2E85-4051-9C8E-BF33FE2C1867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“Building For the Kids, Building For the Community”</a:t>
            </a:r>
          </a:p>
        </p:txBody>
      </p:sp>
    </p:spTree>
    <p:extLst>
      <p:ext uri="{BB962C8B-B14F-4D97-AF65-F5344CB8AC3E}">
        <p14:creationId xmlns:p14="http://schemas.microsoft.com/office/powerpoint/2010/main" val="2021240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295400"/>
            <a:ext cx="43053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95400"/>
            <a:ext cx="43053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“Building For the Kids, Building For the Community”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77B94-06B8-4695-9EE9-BA76FBFEC50F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251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43053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3053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86300" y="1295400"/>
            <a:ext cx="43053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“Building For the Kids, Building For the Community”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AC131-FB9B-499A-AD33-0B139AED0E33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69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295400"/>
            <a:ext cx="43053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295400"/>
            <a:ext cx="43053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695700"/>
            <a:ext cx="43053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“Building For the Kids, Building For the Community”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33988-8604-4405-9DE7-7ABD03E61AC4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081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9122-60D3-4563-A67F-48DBA8AD13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D040-8D30-4438-B098-DC6070B6F5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6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9122-60D3-4563-A67F-48DBA8AD13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D040-8D30-4438-B098-DC6070B6F5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357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9122-60D3-4563-A67F-48DBA8AD13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D040-8D30-4438-B098-DC6070B6F5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39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9122-60D3-4563-A67F-48DBA8AD13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D040-8D30-4438-B098-DC6070B6F5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43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9122-60D3-4563-A67F-48DBA8AD13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D040-8D30-4438-B098-DC6070B6F5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6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“Building For the Kids, Building For the Community”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5F2EB-5BB3-4D03-A90F-268249BC3313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360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9122-60D3-4563-A67F-48DBA8AD13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D040-8D30-4438-B098-DC6070B6F5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180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9122-60D3-4563-A67F-48DBA8AD13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D040-8D30-4438-B098-DC6070B6F5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183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9122-60D3-4563-A67F-48DBA8AD13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D040-8D30-4438-B098-DC6070B6F5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21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9122-60D3-4563-A67F-48DBA8AD13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D040-8D30-4438-B098-DC6070B6F5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23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9122-60D3-4563-A67F-48DBA8AD13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D040-8D30-4438-B098-DC6070B6F5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9440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9122-60D3-4563-A67F-48DBA8AD13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9D040-8D30-4438-B098-DC6070B6F5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40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13ED2-3A3A-4BB1-ABBF-4F2A6A0AB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2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“Building For the Kids, Building For the Community”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67ADBC4-F41F-485E-9E6D-DF6DB9E73093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127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“Building For the Kids, Building For the Community”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50073-C416-4DB8-9BCE-44E6CE4EFF07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79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“Building For the Kids, Building For the Community”</a:t>
            </a:r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97B1EF0-00E4-4C7C-9447-36156840250B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1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“Building For the Kids, Building For the Community”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23206-B168-4967-816C-0A1B70985C1E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7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“Building For the Kids, Building For the Community”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FF020EB-B6BD-4FD9-A12B-BE9722FE0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59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9C73155-15A6-4949-A849-5A04C4E055C4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“Building For the Kids, Building For the Community”</a:t>
            </a:r>
          </a:p>
        </p:txBody>
      </p:sp>
    </p:spTree>
    <p:extLst>
      <p:ext uri="{BB962C8B-B14F-4D97-AF65-F5344CB8AC3E}">
        <p14:creationId xmlns:p14="http://schemas.microsoft.com/office/powerpoint/2010/main" val="3345379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FAA4A-F8F1-4989-B1FE-26DB7BF51C58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“Building For the Kids, Building For the Community”</a:t>
            </a:r>
          </a:p>
        </p:txBody>
      </p:sp>
    </p:spTree>
    <p:extLst>
      <p:ext uri="{BB962C8B-B14F-4D97-AF65-F5344CB8AC3E}">
        <p14:creationId xmlns:p14="http://schemas.microsoft.com/office/powerpoint/2010/main" val="143241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latin typeface="Arial" charset="0"/>
              </a:rPr>
              <a:t>“Building For the Kids, Building For the Community”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84BE5F-A9F7-4E9B-B51C-A6A2E2CD335D}" type="slidenum">
              <a:rPr lang="en-US" b="1">
                <a:solidFill>
                  <a:srgbClr val="8CADAE">
                    <a:shade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srgbClr val="8CADAE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389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49122-60D3-4563-A67F-48DBA8AD13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9D040-8D30-4438-B098-DC6070B6F5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30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chittenangoschools.org/" TargetMode="Externa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50415" y="717164"/>
            <a:ext cx="3403215" cy="194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CHITTENANGO CENTRAL SCHOOLS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1" y="4094458"/>
            <a:ext cx="86486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The Pursuit of Excellence is a Journey Without End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448" y="162135"/>
            <a:ext cx="5876552" cy="3460180"/>
          </a:xfrm>
          <a:prstGeom prst="rect">
            <a:avLst/>
          </a:prstGeom>
        </p:spPr>
      </p:pic>
      <p:pic>
        <p:nvPicPr>
          <p:cNvPr id="10" name="Picture 2" descr="cr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268638"/>
            <a:ext cx="1247590" cy="13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09" y="5268637"/>
            <a:ext cx="2131391" cy="142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5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09600"/>
            <a:ext cx="86868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</a:rPr>
              <a:t>Tax Levy Comparison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295400"/>
            <a:ext cx="7315200" cy="4876800"/>
          </a:xfrm>
        </p:spPr>
        <p:txBody>
          <a:bodyPr>
            <a:normAutofit fontScale="25000" lnSpcReduction="2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8000" dirty="0" smtClean="0"/>
              <a:t>      </a:t>
            </a:r>
            <a:r>
              <a:rPr lang="en-US" sz="8000" u="sng" dirty="0" smtClean="0">
                <a:latin typeface="Arial" pitchFamily="34" charset="0"/>
                <a:cs typeface="Arial" pitchFamily="34" charset="0"/>
              </a:rPr>
              <a:t>Year</a:t>
            </a:r>
            <a:r>
              <a:rPr lang="en-US" sz="8000" dirty="0" smtClean="0">
                <a:latin typeface="Arial" pitchFamily="34" charset="0"/>
                <a:cs typeface="Arial" pitchFamily="34" charset="0"/>
              </a:rPr>
              <a:t>		                        </a:t>
            </a:r>
            <a:r>
              <a:rPr lang="en-US" sz="8000" u="sng" dirty="0" smtClean="0">
                <a:latin typeface="Arial" pitchFamily="34" charset="0"/>
                <a:cs typeface="Arial" pitchFamily="34" charset="0"/>
              </a:rPr>
              <a:t>Levy</a:t>
            </a:r>
            <a:r>
              <a:rPr lang="en-US" sz="8000" dirty="0" smtClean="0">
                <a:latin typeface="Arial" pitchFamily="34" charset="0"/>
                <a:cs typeface="Arial" pitchFamily="34" charset="0"/>
              </a:rPr>
              <a:t>	             </a:t>
            </a:r>
            <a:r>
              <a:rPr lang="en-US" sz="8000" u="sng" dirty="0" smtClean="0">
                <a:latin typeface="Arial" pitchFamily="34" charset="0"/>
                <a:cs typeface="Arial" pitchFamily="34" charset="0"/>
              </a:rPr>
              <a:t>Increase</a:t>
            </a:r>
          </a:p>
          <a:p>
            <a:pPr eaLnBrk="1" hangingPunct="1">
              <a:lnSpc>
                <a:spcPct val="80000"/>
              </a:lnSpc>
            </a:pPr>
            <a:endParaRPr lang="en-US" sz="8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70000"/>
              </a:lnSpc>
              <a:buClr>
                <a:srgbClr val="C00000"/>
              </a:buClr>
            </a:pPr>
            <a:r>
              <a:rPr lang="en-US" sz="7200" dirty="0" smtClean="0">
                <a:latin typeface="Arial" pitchFamily="34" charset="0"/>
                <a:cs typeface="Arial" pitchFamily="34" charset="0"/>
              </a:rPr>
              <a:t>2012-2013 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		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     $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16,720,652	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                  2.0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%</a:t>
            </a:r>
          </a:p>
          <a:p>
            <a:pPr eaLnBrk="1" hangingPunct="1">
              <a:lnSpc>
                <a:spcPct val="170000"/>
              </a:lnSpc>
              <a:buClr>
                <a:srgbClr val="C00000"/>
              </a:buClr>
            </a:pPr>
            <a:r>
              <a:rPr lang="en-US" sz="7200" dirty="0" smtClean="0">
                <a:latin typeface="Arial" pitchFamily="34" charset="0"/>
                <a:cs typeface="Arial" pitchFamily="34" charset="0"/>
              </a:rPr>
              <a:t>2013-2014 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		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     $17,055,065                      2.0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%</a:t>
            </a:r>
          </a:p>
          <a:p>
            <a:pPr eaLnBrk="1" hangingPunct="1">
              <a:lnSpc>
                <a:spcPct val="170000"/>
              </a:lnSpc>
              <a:buClr>
                <a:srgbClr val="C00000"/>
              </a:buClr>
            </a:pPr>
            <a:r>
              <a:rPr lang="en-US" sz="7200" dirty="0" smtClean="0">
                <a:latin typeface="Arial" pitchFamily="34" charset="0"/>
                <a:cs typeface="Arial" pitchFamily="34" charset="0"/>
              </a:rPr>
              <a:t>2014-2015 	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     $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17,455,859	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                  2.35%</a:t>
            </a:r>
          </a:p>
          <a:p>
            <a:pPr eaLnBrk="1" hangingPunct="1">
              <a:lnSpc>
                <a:spcPct val="170000"/>
              </a:lnSpc>
              <a:buClr>
                <a:srgbClr val="C00000"/>
              </a:buClr>
            </a:pPr>
            <a:r>
              <a:rPr lang="en-US" sz="7200" dirty="0" smtClean="0">
                <a:latin typeface="Arial" pitchFamily="34" charset="0"/>
                <a:cs typeface="Arial" pitchFamily="34" charset="0"/>
              </a:rPr>
              <a:t>2015-2016 		     $17,708,969                      1.45%</a:t>
            </a:r>
          </a:p>
          <a:p>
            <a:pPr eaLnBrk="1" hangingPunct="1">
              <a:lnSpc>
                <a:spcPct val="170000"/>
              </a:lnSpc>
              <a:buClr>
                <a:srgbClr val="C00000"/>
              </a:buClr>
            </a:pPr>
            <a:r>
              <a:rPr lang="en-US" sz="7200" dirty="0" smtClean="0">
                <a:latin typeface="Arial" pitchFamily="34" charset="0"/>
                <a:cs typeface="Arial" pitchFamily="34" charset="0"/>
              </a:rPr>
              <a:t>2016-2017 		     $17,538,890		    (0.96%)</a:t>
            </a:r>
          </a:p>
          <a:p>
            <a:pPr eaLnBrk="1" hangingPunct="1">
              <a:lnSpc>
                <a:spcPct val="170000"/>
              </a:lnSpc>
              <a:buClr>
                <a:srgbClr val="C00000"/>
              </a:buClr>
            </a:pPr>
            <a:r>
              <a:rPr lang="en-US" sz="7200" dirty="0" smtClean="0">
                <a:latin typeface="Arial" pitchFamily="34" charset="0"/>
                <a:cs typeface="Arial" pitchFamily="34" charset="0"/>
              </a:rPr>
              <a:t>2017-2018 		     $17,538,890		        0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% </a:t>
            </a:r>
            <a:endParaRPr lang="en-US" sz="7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70000"/>
              </a:lnSpc>
              <a:buClr>
                <a:srgbClr val="C00000"/>
              </a:buClr>
            </a:pPr>
            <a:r>
              <a:rPr lang="en-US" sz="7200" dirty="0" smtClean="0">
                <a:latin typeface="Arial" pitchFamily="34" charset="0"/>
                <a:cs typeface="Arial" pitchFamily="34" charset="0"/>
              </a:rPr>
              <a:t>2018-2019 		     $17,845,821		    1.80%</a:t>
            </a:r>
          </a:p>
          <a:p>
            <a:pPr eaLnBrk="1" hangingPunct="1">
              <a:lnSpc>
                <a:spcPct val="170000"/>
              </a:lnSpc>
              <a:buClr>
                <a:srgbClr val="C00000"/>
              </a:buClr>
            </a:pPr>
            <a:r>
              <a:rPr lang="en-US" sz="7200" dirty="0" smtClean="0">
                <a:latin typeface="Arial" pitchFamily="34" charset="0"/>
                <a:cs typeface="Arial" pitchFamily="34" charset="0"/>
              </a:rPr>
              <a:t>2019-2020		     $18,202,737		     2.0%	</a:t>
            </a:r>
          </a:p>
          <a:p>
            <a:pPr marL="0" indent="0" eaLnBrk="1" hangingPunct="1">
              <a:lnSpc>
                <a:spcPct val="170000"/>
              </a:lnSpc>
              <a:buClr>
                <a:srgbClr val="C00000"/>
              </a:buClr>
              <a:buNone/>
            </a:pPr>
            <a:r>
              <a:rPr lang="en-US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     Our tax levy limitation would allow for an increase of 2.58%		 	</a:t>
            </a:r>
          </a:p>
          <a:p>
            <a:pPr eaLnBrk="1" hangingPunct="1">
              <a:lnSpc>
                <a:spcPct val="170000"/>
              </a:lnSpc>
              <a:buClr>
                <a:srgbClr val="C00000"/>
              </a:buClr>
            </a:pPr>
            <a:endParaRPr lang="en-US" sz="7200" dirty="0" smtClean="0">
              <a:latin typeface="Arial" pitchFamily="34" charset="0"/>
              <a:cs typeface="Arial" pitchFamily="34" charset="0"/>
            </a:endParaRPr>
          </a:p>
          <a:p>
            <a:pPr lvl="4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8000" dirty="0" smtClean="0">
                <a:latin typeface="Arial" pitchFamily="34" charset="0"/>
                <a:cs typeface="Arial" pitchFamily="34" charset="0"/>
              </a:rPr>
              <a:t>				</a:t>
            </a:r>
          </a:p>
          <a:p>
            <a:pPr lvl="4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5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5000" dirty="0" smtClean="0">
                <a:latin typeface="Arial" pitchFamily="34" charset="0"/>
                <a:cs typeface="Arial" pitchFamily="34" charset="0"/>
              </a:rPr>
              <a:t>						</a:t>
            </a:r>
            <a:endParaRPr lang="en-US" sz="50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SzPct val="150000"/>
              <a:buFont typeface="Vrinda" pitchFamily="2" charset="0"/>
              <a:buNone/>
            </a:pPr>
            <a:r>
              <a:rPr lang="en-US" sz="24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13016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533400"/>
            <a:ext cx="8686800" cy="5334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600" b="1" dirty="0" smtClean="0">
                <a:solidFill>
                  <a:schemeClr val="tx1"/>
                </a:solidFill>
              </a:rPr>
              <a:t>               Budget Enhancements/Impacts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105580"/>
            <a:ext cx="7619999" cy="2514600"/>
          </a:xfrm>
        </p:spPr>
        <p:txBody>
          <a:bodyPr>
            <a:normAutofit fontScale="70000" lnSpcReduction="20000"/>
          </a:bodyPr>
          <a:lstStyle/>
          <a:p>
            <a:pPr lvl="2"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Addition of one section TPK (targeted pre-k)</a:t>
            </a:r>
          </a:p>
          <a:p>
            <a:pPr lvl="2"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6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Additional Coaching Positions and 1 Advisor</a:t>
            </a:r>
            <a:endParaRPr lang="en-US" sz="2400" b="1" strike="sngStrike" dirty="0" smtClean="0">
              <a:latin typeface="Arial" pitchFamily="34" charset="0"/>
              <a:cs typeface="Arial" pitchFamily="34" charset="0"/>
            </a:endParaRPr>
          </a:p>
          <a:p>
            <a:pPr lvl="2"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1.0 FTE Social Worker – Middle School</a:t>
            </a:r>
          </a:p>
          <a:p>
            <a:pPr lvl="2"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1.0 Teaching Assistant - Bridgeport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lvl="2"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Enhanced funding for Science Olympiad and Robotics</a:t>
            </a:r>
          </a:p>
          <a:p>
            <a:pPr lvl="2"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Enhanced Safety and Security Measures</a:t>
            </a:r>
          </a:p>
          <a:p>
            <a:pPr lvl="2"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99158" y="7753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612890"/>
            <a:ext cx="3871912" cy="2501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3612890"/>
            <a:ext cx="32766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08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50167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Proud Accomplishments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34927"/>
            <a:ext cx="8610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 </a:t>
            </a:r>
            <a:endParaRPr lang="en-US" sz="2000" dirty="0" smtClean="0"/>
          </a:p>
          <a:p>
            <a:r>
              <a:rPr lang="en-US" dirty="0" smtClean="0"/>
              <a:t>SROs in all Four (4) Buildings </a:t>
            </a:r>
          </a:p>
          <a:p>
            <a:endParaRPr lang="en-US" dirty="0"/>
          </a:p>
          <a:p>
            <a:r>
              <a:rPr lang="en-US" dirty="0" smtClean="0"/>
              <a:t>2019 </a:t>
            </a:r>
            <a:r>
              <a:rPr lang="en-US" dirty="0"/>
              <a:t>Best Communities for </a:t>
            </a:r>
            <a:r>
              <a:rPr lang="en-US" dirty="0" smtClean="0"/>
              <a:t>Music Education + Representation at All-County Events </a:t>
            </a:r>
            <a:endParaRPr lang="en-US" dirty="0"/>
          </a:p>
          <a:p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97180" y="1818173"/>
            <a:ext cx="8610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Scholastic Art Awards (Two (2) National Silver Medalists)</a:t>
            </a:r>
          </a:p>
          <a:p>
            <a:endParaRPr lang="en-US" dirty="0" smtClean="0"/>
          </a:p>
          <a:p>
            <a:r>
              <a:rPr lang="en-US" dirty="0" smtClean="0"/>
              <a:t>84</a:t>
            </a:r>
            <a:r>
              <a:rPr lang="en-US" dirty="0"/>
              <a:t>% of Class of 2018 went on to higher education (50% Four year, 34% Two year)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57% of members of Class of 2018 earned an Advanced Regents </a:t>
            </a:r>
            <a:r>
              <a:rPr lang="en-US" dirty="0" smtClean="0"/>
              <a:t>Diploma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15 Advanced Placement  (AP) Scholars (scores of 3+ on all AP exams taken)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2 National Merit Commended Students based on performance on the PSAT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14 Students selected to the National Technical Honor Society and </a:t>
            </a:r>
            <a:r>
              <a:rPr lang="en-US" dirty="0" smtClean="0"/>
              <a:t>OCM/MO BOCES </a:t>
            </a:r>
          </a:p>
          <a:p>
            <a:endParaRPr lang="en-US" dirty="0"/>
          </a:p>
          <a:p>
            <a:r>
              <a:rPr lang="en-US" dirty="0" smtClean="0"/>
              <a:t>All of our Fall and Winter teams have qualified for sectional playoffs.  The majority of teams achieved Scholar Athlete status.</a:t>
            </a:r>
          </a:p>
          <a:p>
            <a:endParaRPr lang="en-US" dirty="0"/>
          </a:p>
          <a:p>
            <a:r>
              <a:rPr lang="en-US" dirty="0" smtClean="0"/>
              <a:t>ROBO Bears Success (CMS/CHS Robotics Teams) </a:t>
            </a:r>
          </a:p>
          <a:p>
            <a:endParaRPr lang="en-US" dirty="0"/>
          </a:p>
          <a:p>
            <a:r>
              <a:rPr lang="en-US" dirty="0" smtClean="0"/>
              <a:t>Science Olympiad at MIT</a:t>
            </a:r>
            <a:endParaRPr lang="en-US" dirty="0"/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9516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2945" y="152400"/>
            <a:ext cx="7772400" cy="533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Continuous Cost Savings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685799"/>
            <a:ext cx="8568690" cy="5943601"/>
          </a:xfrm>
        </p:spPr>
        <p:txBody>
          <a:bodyPr>
            <a:normAutofit/>
          </a:bodyPr>
          <a:lstStyle/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Energy Management Software – all facilities.</a:t>
            </a:r>
          </a:p>
          <a:p>
            <a:pPr algn="l">
              <a:spcBef>
                <a:spcPts val="0"/>
              </a:spcBef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Participation in OCM BOCES Cooperative for Purchasing, Safety,  Health and Workers’ Compensation consortiums.</a:t>
            </a:r>
          </a:p>
          <a:p>
            <a:pPr algn="l">
              <a:spcBef>
                <a:spcPts val="0"/>
              </a:spcBef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Analyze all vacancies for restructuring/replacement costs. </a:t>
            </a:r>
          </a:p>
          <a:p>
            <a:pPr algn="l">
              <a:spcBef>
                <a:spcPts val="0"/>
              </a:spcBef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Currently host fueling for five (5) branches of local government – continue to hold discussions to add additional sources.</a:t>
            </a:r>
          </a:p>
          <a:p>
            <a:pPr algn="l">
              <a:spcBef>
                <a:spcPts val="0"/>
              </a:spcBef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Maximize sale of surplus goods via Auction’s International.</a:t>
            </a:r>
          </a:p>
          <a:p>
            <a:pPr algn="l">
              <a:spcBef>
                <a:spcPts val="0"/>
              </a:spcBef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Consolidated bus vote with budget vote – savings of approximately $5,800</a:t>
            </a:r>
          </a:p>
          <a:p>
            <a:pPr algn="l">
              <a:spcBef>
                <a:spcPts val="0"/>
              </a:spcBef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Continue to explore sale/lease of Lake Street Elementary</a:t>
            </a:r>
          </a:p>
        </p:txBody>
      </p:sp>
    </p:spTree>
    <p:extLst>
      <p:ext uri="{BB962C8B-B14F-4D97-AF65-F5344CB8AC3E}">
        <p14:creationId xmlns:p14="http://schemas.microsoft.com/office/powerpoint/2010/main" val="344047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133600"/>
            <a:ext cx="3907970" cy="1752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800" b="1" dirty="0" smtClean="0">
                <a:solidFill>
                  <a:srgbClr val="FF0000"/>
                </a:solidFill>
              </a:rPr>
              <a:t>RATIONALE	                         Bus Proposition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886200"/>
            <a:ext cx="8077200" cy="2743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800" i="1" dirty="0" smtClean="0"/>
              <a:t>	</a:t>
            </a:r>
            <a:r>
              <a:rPr lang="en-US" altLang="en-US" i="1" dirty="0" smtClean="0"/>
              <a:t>A Citizens’ Committee recommended that  buses be replaced after 10 years of service to maximize bus safety and to reduce repair expenses.</a:t>
            </a:r>
          </a:p>
        </p:txBody>
      </p:sp>
      <p:pic>
        <p:nvPicPr>
          <p:cNvPr id="8" name="Picture 7" descr="C:\Users\quinnk\Desktop\IMG_1807 (4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"/>
            <a:ext cx="3428999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170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7350" y="1524000"/>
            <a:ext cx="6515100" cy="4800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dirty="0" smtClean="0"/>
              <a:t>5 - 66 Passenger Buses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dirty="0" smtClean="0"/>
              <a:t>1 – Wheel chair bus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dirty="0" smtClean="0"/>
              <a:t>	     </a:t>
            </a:r>
            <a:r>
              <a:rPr lang="en-US" altLang="en-US" sz="2800" u="sng" dirty="0" smtClean="0"/>
              <a:t>Bus:</a:t>
            </a:r>
            <a:r>
              <a:rPr lang="en-US" altLang="en-US" sz="2800" dirty="0" smtClean="0"/>
              <a:t>                 </a:t>
            </a:r>
            <a:r>
              <a:rPr lang="en-US" altLang="en-US" sz="2800" u="sng" dirty="0" smtClean="0"/>
              <a:t>Mileage:</a:t>
            </a:r>
            <a:r>
              <a:rPr lang="en-US" altLang="en-US" sz="2800" dirty="0" smtClean="0"/>
              <a:t>                </a:t>
            </a:r>
            <a:r>
              <a:rPr lang="en-US" altLang="en-US" sz="2800" u="sng" dirty="0" smtClean="0"/>
              <a:t>Year: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altLang="en-US" dirty="0" smtClean="0"/>
              <a:t>Bus 226 -        183,307	    	    2007                        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altLang="en-US" dirty="0" smtClean="0"/>
              <a:t>Bus 229 -        165,131	    	    2007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altLang="en-US" dirty="0" smtClean="0"/>
              <a:t>Bus 240 -          94,732	    	    2009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altLang="en-US" dirty="0" smtClean="0"/>
              <a:t>Bus 241 -          91,371	    	    2010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altLang="en-US" dirty="0" smtClean="0"/>
              <a:t>Bus 242 -          99,626	    	    2010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en-US" dirty="0"/>
              <a:t>Bus </a:t>
            </a:r>
            <a:r>
              <a:rPr lang="en-US" altLang="en-US" dirty="0" smtClean="0"/>
              <a:t>243 </a:t>
            </a:r>
            <a:r>
              <a:rPr lang="en-US" altLang="en-US" dirty="0"/>
              <a:t>-      </a:t>
            </a:r>
            <a:r>
              <a:rPr lang="en-US" altLang="en-US" dirty="0" smtClean="0"/>
              <a:t>    69,466</a:t>
            </a:r>
            <a:r>
              <a:rPr lang="en-US" altLang="en-US" dirty="0"/>
              <a:t>	    	    2010</a:t>
            </a:r>
          </a:p>
          <a:p>
            <a:pPr marL="457200" lvl="1" indent="0" eaLnBrk="1" hangingPunct="1">
              <a:buNone/>
            </a:pPr>
            <a:endParaRPr lang="en-US" altLang="en-US" dirty="0"/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295400" y="762000"/>
            <a:ext cx="723900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BUSES TO BE REPLACED:</a:t>
            </a:r>
          </a:p>
        </p:txBody>
      </p:sp>
    </p:spTree>
    <p:extLst>
      <p:ext uri="{BB962C8B-B14F-4D97-AF65-F5344CB8AC3E}">
        <p14:creationId xmlns:p14="http://schemas.microsoft.com/office/powerpoint/2010/main" val="104913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600" b="1" smtClean="0">
                <a:solidFill>
                  <a:srgbClr val="FF0000"/>
                </a:solidFill>
              </a:rPr>
              <a:t>RECOMMENDED BUSES TO BE PURCHASED: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Five (5)  71 Passenger Vision Gas powered - $112,781 X 5 = $563,902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One (1) wheel chair bus Vision Gas powered - 		 $134,017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dirty="0" smtClean="0"/>
              <a:t>			</a:t>
            </a:r>
            <a:r>
              <a:rPr lang="en-US" altLang="en-US" sz="1800" dirty="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b="1" dirty="0" smtClean="0">
                <a:latin typeface="Times New Roman" pitchFamily="18" charset="0"/>
              </a:rPr>
              <a:t>		                  </a:t>
            </a:r>
            <a:r>
              <a:rPr lang="en-US" altLang="en-US" sz="1800" b="1" u="sng" dirty="0" smtClean="0">
                <a:latin typeface="Times New Roman" pitchFamily="18" charset="0"/>
              </a:rPr>
              <a:t>2018-2019	2019-2020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b="1" dirty="0" smtClean="0">
                <a:latin typeface="Times New Roman" pitchFamily="18" charset="0"/>
              </a:rPr>
              <a:t>*Total Cost = 	   $560,000	  $697,919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8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b="1" dirty="0" smtClean="0">
                <a:latin typeface="Times New Roman" pitchFamily="18" charset="0"/>
              </a:rPr>
              <a:t>**Cost per year =	   $  26,230	  $  29,033</a:t>
            </a:r>
            <a:endParaRPr lang="en-US" altLang="en-US" sz="20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0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 smtClean="0">
                <a:latin typeface="Times New Roman" pitchFamily="18" charset="0"/>
              </a:rPr>
              <a:t>* Excludes the value of auctioning off  retired buses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en-US" altLang="en-US" sz="1800" b="1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altLang="en-US" sz="1800" b="1" dirty="0" smtClean="0"/>
              <a:t>**After factoring in State Aid at 79.2%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en-US" altLang="en-US" sz="1800" b="1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altLang="en-US" sz="1800" b="1" dirty="0" smtClean="0"/>
              <a:t>	</a:t>
            </a:r>
            <a:r>
              <a:rPr lang="en-US" altLang="en-US" sz="2400" b="1" dirty="0" smtClean="0"/>
              <a:t>Buses are purchased via a five (5) year B.A.N. to tie into the state aid model that aids the district over 5 years for bus purchases. We should average $5,000 per bus via the auction process, thus we would pay down the borrowing by $30,000 upon the sale of buses, lowering the annual cost from $29,033 to $23,033.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63452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Budget</a:t>
            </a:r>
            <a:r>
              <a:rPr lang="en-US" dirty="0" smtClean="0"/>
              <a:t> </a:t>
            </a:r>
            <a:r>
              <a:rPr lang="en-US" b="1" dirty="0" smtClean="0"/>
              <a:t>Propositions</a:t>
            </a:r>
            <a:r>
              <a:rPr lang="en-US" dirty="0" smtClean="0"/>
              <a:t>: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1066800"/>
            <a:ext cx="8610600" cy="3886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None/>
            </a:pPr>
            <a:endParaRPr lang="en-US" b="1" dirty="0" smtClean="0"/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b="1" dirty="0" smtClean="0"/>
              <a:t>  Proposed School Budget:  $40,023,362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b="1" dirty="0" smtClean="0"/>
              <a:t>  Proposed School Bus Purchase: $697,919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b="1" dirty="0" smtClean="0"/>
              <a:t>  Proposed Capital Reserve renewal:$6.0 million</a:t>
            </a:r>
          </a:p>
          <a:p>
            <a:pPr marL="561975" indent="-503238">
              <a:buClr>
                <a:srgbClr val="C00000"/>
              </a:buClr>
              <a:buFont typeface="Wingdings" pitchFamily="2" charset="2"/>
              <a:buChar char="v"/>
            </a:pPr>
            <a:r>
              <a:rPr lang="en-US" b="1" dirty="0" smtClean="0"/>
              <a:t>Board of Education Elections: Three (3) Seats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b="1" dirty="0"/>
              <a:t> </a:t>
            </a:r>
            <a:r>
              <a:rPr lang="en-US" b="1" dirty="0" smtClean="0"/>
              <a:t> Funding for Sullivan Free Library:  $559,788</a:t>
            </a:r>
          </a:p>
          <a:p>
            <a:pPr marL="0" indent="0">
              <a:buClr>
                <a:srgbClr val="C00000"/>
              </a:buClr>
              <a:buNone/>
            </a:pPr>
            <a:endParaRPr lang="en-US" b="1" dirty="0"/>
          </a:p>
          <a:p>
            <a:pPr marL="0" indent="0">
              <a:buClr>
                <a:srgbClr val="C00000"/>
              </a:buClr>
              <a:buNone/>
            </a:pPr>
            <a:endParaRPr lang="en-US" b="1" dirty="0" smtClean="0"/>
          </a:p>
          <a:p>
            <a:pPr>
              <a:buFont typeface="Wingdings" pitchFamily="2" charset="2"/>
              <a:buNone/>
            </a:pPr>
            <a:endParaRPr lang="en-US" b="1" dirty="0" smtClean="0"/>
          </a:p>
        </p:txBody>
      </p:sp>
      <p:pic>
        <p:nvPicPr>
          <p:cNvPr id="5" name="Picture 7" descr="cres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569" y="5105400"/>
            <a:ext cx="129774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19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Chittenango Central Schools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71226"/>
            <a:ext cx="9144000" cy="513411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Annual Budget Vote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Tuesday, May 21, 2019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12:00 – 9:00 p.m.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/>
              <a:t>     Please visit our website, </a:t>
            </a:r>
            <a:r>
              <a:rPr lang="en-US" sz="2400" dirty="0" smtClean="0">
                <a:solidFill>
                  <a:srgbClr val="C00000"/>
                </a:solidFill>
                <a:hlinkClick r:id="rId2"/>
              </a:rPr>
              <a:t>www.chittenangoschools.org</a:t>
            </a:r>
            <a:r>
              <a:rPr lang="en-US" sz="2400" dirty="0" smtClean="0"/>
              <a:t>,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   for updated information regarding the above.  We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   encourage you to vote on May 21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.  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00800"/>
            <a:ext cx="8610600" cy="457200"/>
          </a:xfrm>
        </p:spPr>
        <p:txBody>
          <a:bodyPr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“Building For Our Children, Building For the Community”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42" y="1199452"/>
            <a:ext cx="2534414" cy="2285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366" y="1130624"/>
            <a:ext cx="2084446" cy="23728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298" y="1149674"/>
            <a:ext cx="2476500" cy="229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53400" cy="1371600"/>
          </a:xfrm>
        </p:spPr>
        <p:txBody>
          <a:bodyPr/>
          <a:lstStyle/>
          <a:p>
            <a:r>
              <a:rPr lang="en-US" sz="3200" dirty="0">
                <a:solidFill>
                  <a:srgbClr val="D1282E"/>
                </a:solidFill>
                <a:latin typeface="Bookman Old Style" panose="02050604050505020204" pitchFamily="18" charset="0"/>
              </a:rPr>
              <a:t>A </a:t>
            </a:r>
            <a:r>
              <a:rPr lang="en-US" sz="3200" dirty="0" smtClean="0">
                <a:solidFill>
                  <a:srgbClr val="D1282E"/>
                </a:solidFill>
                <a:latin typeface="Bookman Old Style" panose="02050604050505020204" pitchFamily="18" charset="0"/>
              </a:rPr>
              <a:t>Commitment </a:t>
            </a:r>
            <a:r>
              <a:rPr lang="en-US" sz="3200" dirty="0">
                <a:solidFill>
                  <a:srgbClr val="D1282E"/>
                </a:solidFill>
                <a:latin typeface="Bookman Old Style" panose="02050604050505020204" pitchFamily="18" charset="0"/>
              </a:rPr>
              <a:t>to </a:t>
            </a:r>
            <a:r>
              <a:rPr lang="en-US" sz="3200" dirty="0" smtClean="0">
                <a:solidFill>
                  <a:srgbClr val="D1282E"/>
                </a:solidFill>
                <a:latin typeface="Bookman Old Style" panose="02050604050505020204" pitchFamily="18" charset="0"/>
              </a:rPr>
              <a:t>Excellence</a:t>
            </a:r>
            <a:r>
              <a:rPr lang="en-US" sz="2900" dirty="0">
                <a:solidFill>
                  <a:srgbClr val="D1282E"/>
                </a:solidFill>
                <a:latin typeface="Garamond Antiqua" pitchFamily="18" charset="0"/>
              </a:rPr>
              <a:t>: </a:t>
            </a:r>
            <a:r>
              <a:rPr lang="en-US" sz="1800" dirty="0">
                <a:solidFill>
                  <a:srgbClr val="D1282E"/>
                </a:solidFill>
                <a:latin typeface="Garamond Antiqua" pitchFamily="18" charset="0"/>
              </a:rPr>
              <a:t/>
            </a:r>
            <a:br>
              <a:rPr lang="en-US" sz="1800" dirty="0">
                <a:solidFill>
                  <a:srgbClr val="D1282E"/>
                </a:solidFill>
                <a:latin typeface="Garamond Antiqua" pitchFamily="18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Garamond Antiqua" pitchFamily="18" charset="0"/>
              </a:rPr>
              <a:t>2019-2020 budget presentation: BEAR PRIDE!</a:t>
            </a:r>
            <a:endParaRPr lang="en-US" dirty="0"/>
          </a:p>
        </p:txBody>
      </p:sp>
      <p:pic>
        <p:nvPicPr>
          <p:cNvPr id="1027" name="Picture 3" descr="C:\Users\eiffem\Pictures\Bear Volunteer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32675"/>
            <a:ext cx="493736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52600"/>
            <a:ext cx="7772400" cy="4373563"/>
          </a:xfrm>
        </p:spPr>
        <p:txBody>
          <a:bodyPr>
            <a:normAutofit/>
          </a:bodyPr>
          <a:lstStyle/>
          <a:p>
            <a:pPr algn="ctr"/>
            <a:endParaRPr lang="en-US" sz="3200" b="0" dirty="0">
              <a:latin typeface="Garamond Antiqua" pitchFamily="18" charset="0"/>
            </a:endParaRPr>
          </a:p>
          <a:p>
            <a:pPr algn="ctr"/>
            <a:r>
              <a:rPr lang="en-US" sz="3200" b="0" dirty="0" smtClean="0">
                <a:latin typeface="Garamond Antiqua" pitchFamily="18" charset="0"/>
              </a:rPr>
              <a:t>QUESTIONS?</a:t>
            </a:r>
            <a:endParaRPr lang="en-US" sz="3200" b="0" dirty="0">
              <a:latin typeface="Garamond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208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Commitment to Excellence</a:t>
            </a:r>
            <a:endParaRPr lang="en-US" u="sng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45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Garamond Antiqua" pitchFamily="18" charset="0"/>
              </a:rPr>
              <a:t>    We Are Chittenango…</a:t>
            </a:r>
          </a:p>
          <a:p>
            <a:r>
              <a:rPr lang="en-US" dirty="0">
                <a:latin typeface="Garamond Antiqua" pitchFamily="18" charset="0"/>
              </a:rPr>
              <a:t> </a:t>
            </a:r>
            <a:r>
              <a:rPr lang="en-US" dirty="0" smtClean="0">
                <a:latin typeface="Garamond Antiqua" pitchFamily="18" charset="0"/>
              </a:rPr>
              <a:t>     </a:t>
            </a:r>
          </a:p>
        </p:txBody>
      </p:sp>
      <p:pic>
        <p:nvPicPr>
          <p:cNvPr id="2050" name="Picture 2" descr="C:\Users\eiffem\Pictures\bear pa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3893"/>
            <a:ext cx="457912" cy="45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eiffem\Pictures\bear pa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12" y="30480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iffem\Pictures\bear pa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eiffem\Pictures\bear pa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12" y="46482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eiffem\Pictures\bear pa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42" y="5521701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15112" y="2273893"/>
            <a:ext cx="7466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Garamond Antiqua" pitchFamily="18" charset="0"/>
              </a:rPr>
              <a:t>We believe safe, secure and well-maintained facilities are essential. Our children deserve a premier learning environment – atmosphere/program/brick &amp; mortar.</a:t>
            </a:r>
            <a:endParaRPr lang="en-US" sz="1600" dirty="0">
              <a:latin typeface="Garamond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5112" y="3048000"/>
            <a:ext cx="7466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Garamond Antiqua" pitchFamily="18" charset="0"/>
              </a:rPr>
              <a:t>We believe a culture of kindness that nurtures; strong character development, citizenship, integrity, empathy and perseverance is critical for student success.</a:t>
            </a:r>
            <a:endParaRPr lang="en-US" sz="1600" dirty="0">
              <a:latin typeface="Garamond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5112" y="3810000"/>
            <a:ext cx="716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Garamond Antiqua" pitchFamily="18" charset="0"/>
              </a:rPr>
              <a:t>We believe in teaching our children to strive for academic/athletic/extra-curricular excellence; to expect the best for themselves and be willing to work for it.</a:t>
            </a:r>
            <a:endParaRPr lang="en-US" sz="1600" dirty="0">
              <a:latin typeface="Garamond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5142" y="4648200"/>
            <a:ext cx="7466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rgbClr val="000000"/>
                </a:solidFill>
                <a:latin typeface="Garamond Antiqua" pitchFamily="18" charset="0"/>
              </a:rPr>
              <a:t>We believe in </a:t>
            </a:r>
            <a:r>
              <a:rPr lang="en-US" sz="1600" dirty="0" smtClean="0">
                <a:solidFill>
                  <a:srgbClr val="000000"/>
                </a:solidFill>
                <a:latin typeface="Garamond Antiqua" pitchFamily="18" charset="0"/>
              </a:rPr>
              <a:t>Community ~ Family ~ Chittenango; thus, the </a:t>
            </a:r>
            <a:r>
              <a:rPr lang="en-US" sz="1600" dirty="0">
                <a:solidFill>
                  <a:srgbClr val="000000"/>
                </a:solidFill>
                <a:latin typeface="Garamond Antiqua" pitchFamily="18" charset="0"/>
              </a:rPr>
              <a:t>success of our </a:t>
            </a:r>
            <a:r>
              <a:rPr lang="en-US" sz="1600" dirty="0" smtClean="0">
                <a:solidFill>
                  <a:srgbClr val="000000"/>
                </a:solidFill>
                <a:latin typeface="Garamond Antiqua" pitchFamily="18" charset="0"/>
              </a:rPr>
              <a:t>schools </a:t>
            </a:r>
            <a:r>
              <a:rPr lang="en-US" sz="1600" dirty="0">
                <a:solidFill>
                  <a:srgbClr val="000000"/>
                </a:solidFill>
                <a:latin typeface="Garamond Antiqua" pitchFamily="18" charset="0"/>
              </a:rPr>
              <a:t>is among the most valuable asset to owning a home in this community.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2946" y="5537774"/>
            <a:ext cx="731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Garamond Antiqua" pitchFamily="18" charset="0"/>
              </a:rPr>
              <a:t>We believe in fiscal solvency, fiduciary duty and long range planning predicated upon our solemn responsibility to the taxpayers.</a:t>
            </a:r>
            <a:endParaRPr lang="en-US" sz="1600" dirty="0">
              <a:latin typeface="Garamond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67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96200" cy="1371600"/>
          </a:xfrm>
        </p:spPr>
        <p:txBody>
          <a:bodyPr/>
          <a:lstStyle/>
          <a:p>
            <a:r>
              <a:rPr lang="en-US" sz="3200" dirty="0">
                <a:solidFill>
                  <a:srgbClr val="D1282E"/>
                </a:solidFill>
                <a:latin typeface="Bookman Old Style" panose="02050604050505020204" pitchFamily="18" charset="0"/>
              </a:rPr>
              <a:t>A </a:t>
            </a:r>
            <a:r>
              <a:rPr lang="en-US" sz="3200" dirty="0" smtClean="0">
                <a:solidFill>
                  <a:srgbClr val="D1282E"/>
                </a:solidFill>
                <a:latin typeface="Bookman Old Style" panose="02050604050505020204" pitchFamily="18" charset="0"/>
              </a:rPr>
              <a:t>Commitment </a:t>
            </a:r>
            <a:r>
              <a:rPr lang="en-US" sz="3200" dirty="0">
                <a:solidFill>
                  <a:srgbClr val="D1282E"/>
                </a:solidFill>
                <a:latin typeface="Bookman Old Style" panose="02050604050505020204" pitchFamily="18" charset="0"/>
              </a:rPr>
              <a:t>T</a:t>
            </a:r>
            <a:r>
              <a:rPr lang="en-US" sz="3200" dirty="0" smtClean="0">
                <a:solidFill>
                  <a:srgbClr val="D1282E"/>
                </a:solidFill>
                <a:latin typeface="Bookman Old Style" panose="02050604050505020204" pitchFamily="18" charset="0"/>
              </a:rPr>
              <a:t>o Excellence</a:t>
            </a:r>
            <a:r>
              <a:rPr lang="en-US" sz="2900" dirty="0">
                <a:solidFill>
                  <a:srgbClr val="D1282E"/>
                </a:solidFill>
                <a:latin typeface="Garamond Antiqua" pitchFamily="18" charset="0"/>
              </a:rPr>
              <a:t>: </a:t>
            </a:r>
            <a:r>
              <a:rPr lang="en-US" sz="1800" dirty="0">
                <a:solidFill>
                  <a:srgbClr val="D1282E"/>
                </a:solidFill>
                <a:latin typeface="Garamond Antiqua" pitchFamily="18" charset="0"/>
              </a:rPr>
              <a:t/>
            </a:r>
            <a:br>
              <a:rPr lang="en-US" sz="1800" dirty="0">
                <a:solidFill>
                  <a:srgbClr val="D1282E"/>
                </a:solidFill>
                <a:latin typeface="Garamond Antiqua" pitchFamily="18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Garamond Antiqua" pitchFamily="18" charset="0"/>
              </a:rPr>
              <a:t>Budget &amp; Planning - Vision &amp; Belief Statements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92" y="2590800"/>
            <a:ext cx="688908" cy="51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78627"/>
            <a:ext cx="6889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6889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17526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aramond Antiqua" pitchFamily="18" charset="0"/>
              </a:rPr>
              <a:t>The proposed budget should provide financial viability for the implementation of our Long-Range Plan which strives to:</a:t>
            </a:r>
            <a:endParaRPr lang="en-US" dirty="0">
              <a:latin typeface="Garamond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6670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Garamond Antiqua" pitchFamily="18" charset="0"/>
              </a:rPr>
              <a:t>Maintain quality academic and extra-curricular programs, with well-planned calculated expansion/contraction;</a:t>
            </a:r>
            <a:endParaRPr lang="en-US" sz="1600" dirty="0">
              <a:latin typeface="Garamond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35814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Garamond Antiqua" pitchFamily="18" charset="0"/>
              </a:rPr>
              <a:t>Maintain all staffing necessary to provide a world-class educational program, with strategic re-deployment of personnel over time relative to declining enrollment; and</a:t>
            </a:r>
            <a:endParaRPr lang="en-US" sz="1600" dirty="0">
              <a:latin typeface="Garamond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44958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Garamond Antiqua" pitchFamily="18" charset="0"/>
              </a:rPr>
              <a:t>Maintain all facilities, infrastructure, technology, resources and supplies, with tactical acquisition of updated “tools” in concert with district strategic planning.</a:t>
            </a:r>
            <a:endParaRPr lang="en-US" sz="1600" dirty="0">
              <a:latin typeface="Garamond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4102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Garamond Antiqua" pitchFamily="18" charset="0"/>
              </a:rPr>
              <a:t>Uphold our commitment to building for our future while being fiscally responsible to the Chittenango Schools’ community and taxpayers.</a:t>
            </a:r>
            <a:endParaRPr lang="en-US" dirty="0">
              <a:latin typeface="Garamond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16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2019-2020Budget </a:t>
            </a:r>
            <a:r>
              <a:rPr lang="en-US" dirty="0">
                <a:solidFill>
                  <a:schemeClr val="tx1"/>
                </a:solidFill>
              </a:rPr>
              <a:t>Forecast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90600" y="1600200"/>
            <a:ext cx="73152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Proposed Spending Plan	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$40,023,362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/>
              <a:t>Tax </a:t>
            </a:r>
            <a:r>
              <a:rPr lang="en-US" dirty="0"/>
              <a:t>Levy </a:t>
            </a:r>
            <a:r>
              <a:rPr lang="en-US" dirty="0" smtClean="0"/>
              <a:t>Revenue*  	</a:t>
            </a:r>
            <a:r>
              <a:rPr lang="en-US" dirty="0"/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($18,202,737)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/>
              <a:t>State Aid 			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($19,721,592</a:t>
            </a:r>
          </a:p>
          <a:p>
            <a:r>
              <a:rPr lang="en-US" dirty="0" smtClean="0"/>
              <a:t>Other Revenue</a:t>
            </a: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($     590,200</a:t>
            </a:r>
            <a:r>
              <a:rPr lang="en-US" u="sng" dirty="0" smtClean="0"/>
              <a:t>)</a:t>
            </a:r>
            <a:endParaRPr lang="en-US" u="sng" dirty="0"/>
          </a:p>
          <a:p>
            <a:r>
              <a:rPr lang="en-US" dirty="0" smtClean="0"/>
              <a:t>GAP 				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$   1,508,833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smtClean="0"/>
              <a:t>*</a:t>
            </a:r>
            <a:r>
              <a:rPr lang="en-US" sz="2000" dirty="0" smtClean="0"/>
              <a:t>Reflects </a:t>
            </a:r>
            <a:r>
              <a:rPr lang="en-US" sz="2000" b="1" dirty="0" smtClean="0"/>
              <a:t>Tax Levy Inc. of 2.0%.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Our tax levy limitation </a:t>
            </a: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would allow an increase of 2.58%.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429000"/>
            <a:ext cx="23622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7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Budget Comparison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600200"/>
            <a:ext cx="8229600" cy="3992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2019-20 </a:t>
            </a:r>
            <a:r>
              <a:rPr lang="en-US" dirty="0">
                <a:latin typeface="Arial" pitchFamily="34" charset="0"/>
                <a:cs typeface="Arial" pitchFamily="34" charset="0"/>
              </a:rPr>
              <a:t>Budget 		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$ 40,023,362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2018-19 </a:t>
            </a:r>
            <a:r>
              <a:rPr lang="en-US" dirty="0">
                <a:latin typeface="Arial" pitchFamily="34" charset="0"/>
                <a:cs typeface="Arial" pitchFamily="34" charset="0"/>
              </a:rPr>
              <a:t>Budget 	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$ 39,272,229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6400800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Budget-to-Budget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Increase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     $  751,134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7600"/>
            <a:ext cx="2603500" cy="2584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644947"/>
            <a:ext cx="4643437" cy="259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6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533400"/>
            <a:ext cx="86868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600" b="1" dirty="0" smtClean="0">
                <a:solidFill>
                  <a:schemeClr val="tx1"/>
                </a:solidFill>
              </a:rPr>
              <a:t>               Budget-to-Budget Comparison: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19600" y="1295400"/>
            <a:ext cx="4572000" cy="48768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2011-12   Budget		$  36,193,920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2012-13   Budget	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$ 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35,957,544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2013-14   Budget	$  36,499,073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2014-15   Budget	$  37,417,871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2015-16  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Budget	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$  36,958,984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2016-17   Budget	$  37,468,962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2017-18   Budget	$  37,891,782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2018-19   Budget	$  39,272,229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2019-20  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Budget	$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40,023,362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4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			</a:t>
            </a:r>
          </a:p>
          <a:p>
            <a:pPr lvl="4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    Difference    $    751,134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				</a:t>
            </a:r>
          </a:p>
          <a:p>
            <a:pPr algn="ctr" eaLnBrk="1" hangingPunct="1">
              <a:spcBef>
                <a:spcPct val="0"/>
              </a:spcBef>
              <a:buClr>
                <a:schemeClr val="tx1"/>
              </a:buClr>
              <a:buSzPct val="150000"/>
              <a:buFont typeface="Vrinda" pitchFamily="2" charset="0"/>
              <a:buNone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Budget-to-Budget Increase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 = 1.91%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28737"/>
            <a:ext cx="3448050" cy="4597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8229600" cy="685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Budget Increase Drivers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914400"/>
            <a:ext cx="8229600" cy="5181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					 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Amount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	    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Percent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Instructional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Salaries	      	          $  510,534	       3.95% </a:t>
            </a:r>
          </a:p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Non-Instructional Salaries		  127,256	       2.30%</a:t>
            </a:r>
          </a:p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BOCES				  616,839	      23.54%</a:t>
            </a:r>
          </a:p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Tuition					   (84,450)	     -45.11%</a:t>
            </a:r>
          </a:p>
          <a:p>
            <a:pPr marL="0" indent="0">
              <a:buClr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Employee Benefits		              436,449	        3.80%</a:t>
            </a:r>
          </a:p>
          <a:p>
            <a:pPr lvl="1">
              <a:buClr>
                <a:srgbClr val="C00000"/>
              </a:buClr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TRS/ERS Retirement         (177,326)</a:t>
            </a:r>
          </a:p>
          <a:p>
            <a:pPr lvl="1">
              <a:buClr>
                <a:srgbClr val="C00000"/>
              </a:buClr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Health &amp; Dental                    547,136</a:t>
            </a:r>
          </a:p>
          <a:p>
            <a:pPr lvl="1">
              <a:buClr>
                <a:srgbClr val="C00000"/>
              </a:buClr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Social Security &amp; Other          66,639</a:t>
            </a:r>
          </a:p>
          <a:p>
            <a:pPr marL="0" indent="0">
              <a:buClr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Debt Service				  (899,432)            (25.83%) </a:t>
            </a:r>
          </a:p>
          <a:p>
            <a:pPr marL="0" indent="0">
              <a:buClrTx/>
              <a:buNone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Other*					     </a:t>
            </a:r>
            <a:r>
              <a:rPr lang="en-US" sz="2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43,938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1.85% </a:t>
            </a:r>
          </a:p>
          <a:p>
            <a:pPr marL="0" indent="0">
              <a:buClrTx/>
              <a:buNone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TOTAL		                         $751,134	          1.91%</a:t>
            </a:r>
          </a:p>
          <a:p>
            <a:pPr marL="0" indent="0">
              <a:buClrTx/>
              <a:buNone/>
            </a:pP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Includes a Transfer to the Capital Fund of $100,000 for boiler </a:t>
            </a:r>
          </a:p>
          <a:p>
            <a:pPr marL="0" indent="0"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     replacement (mini-capital project) – will receive 84.9% aid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414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</a:rPr>
              <a:t>Budget Summary - Expenses</a:t>
            </a:r>
            <a:endParaRPr 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986866"/>
              </p:ext>
            </p:extLst>
          </p:nvPr>
        </p:nvGraphicFramePr>
        <p:xfrm>
          <a:off x="457200" y="1600200"/>
          <a:ext cx="8229600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6012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</a:t>
                      </a:r>
                    </a:p>
                    <a:p>
                      <a:r>
                        <a:rPr lang="en-US" dirty="0" smtClean="0"/>
                        <a:t>      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Category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2018-2019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2019-2020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r>
                        <a:rPr lang="en-US" dirty="0" smtClean="0"/>
                        <a:t>Administrative Component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$ 2,991,858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$  3,116,321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Program</a:t>
                      </a:r>
                      <a:r>
                        <a:rPr lang="en-US" baseline="0" dirty="0" smtClean="0"/>
                        <a:t> Component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$28,954,217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$30,419,415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Capital Component</a:t>
                      </a:r>
                    </a:p>
                    <a:p>
                      <a:r>
                        <a:rPr lang="en-US" dirty="0" smtClean="0"/>
                        <a:t>(Includes</a:t>
                      </a:r>
                      <a:r>
                        <a:rPr lang="en-US" baseline="0" dirty="0" smtClean="0"/>
                        <a:t> $100,000 Transfer to Capital Fund)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$  7,326,154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$  6,487,628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Grand Total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$39,272,229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$40,023,362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Budget-to-Budget Increase/(Decrease)</a:t>
                      </a:r>
                      <a:endParaRPr lang="en-US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</a:p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</a:p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 $751,134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28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Budget Summary - Revenues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6428889"/>
              </p:ext>
            </p:extLst>
          </p:nvPr>
        </p:nvGraphicFramePr>
        <p:xfrm>
          <a:off x="457200" y="1066800"/>
          <a:ext cx="8229600" cy="462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55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56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51368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        Category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2018-2019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2019-2020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6861">
                <a:tc>
                  <a:txBody>
                    <a:bodyPr/>
                    <a:lstStyle/>
                    <a:p>
                      <a:r>
                        <a:rPr lang="en-US" dirty="0" smtClean="0"/>
                        <a:t>Foundation Aid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$13,200,263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$13,353,209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6097">
                <a:tc>
                  <a:txBody>
                    <a:bodyPr/>
                    <a:lstStyle/>
                    <a:p>
                      <a:r>
                        <a:rPr lang="en-US" dirty="0" smtClean="0"/>
                        <a:t>BOCES Aid                                               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    1,369,245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    1,411,000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7128">
                <a:tc>
                  <a:txBody>
                    <a:bodyPr/>
                    <a:lstStyle/>
                    <a:p>
                      <a:r>
                        <a:rPr lang="en-US" dirty="0" smtClean="0"/>
                        <a:t>Building Aid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    3,066,529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    1,926,457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6097">
                <a:tc>
                  <a:txBody>
                    <a:bodyPr/>
                    <a:lstStyle/>
                    <a:p>
                      <a:r>
                        <a:rPr lang="en-US" dirty="0" smtClean="0"/>
                        <a:t>Expenditure</a:t>
                      </a:r>
                      <a:r>
                        <a:rPr lang="en-US" baseline="0" dirty="0" smtClean="0"/>
                        <a:t> Driven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    2,736,851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     3,030,926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1049"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      451,950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        590,200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4380">
                <a:tc>
                  <a:txBody>
                    <a:bodyPr/>
                    <a:lstStyle/>
                    <a:p>
                      <a:r>
                        <a:rPr lang="en-US" dirty="0" smtClean="0"/>
                        <a:t>Appropriated Fund Balance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601,570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    1,508,833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3742">
                <a:tc>
                  <a:txBody>
                    <a:bodyPr/>
                    <a:lstStyle/>
                    <a:p>
                      <a:r>
                        <a:rPr lang="en-US" dirty="0" smtClean="0"/>
                        <a:t>Tax  Levy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17,845,821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  18,202,737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6143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$39,272,229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$40,023,362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70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</TotalTime>
  <Words>700</Words>
  <Application>Microsoft Office PowerPoint</Application>
  <PresentationFormat>On-screen Show (4:3)</PresentationFormat>
  <Paragraphs>243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Bookman Old Style</vt:lpstr>
      <vt:lpstr>Calibri</vt:lpstr>
      <vt:lpstr>Garamond Antiqua</vt:lpstr>
      <vt:lpstr>Georgia</vt:lpstr>
      <vt:lpstr>Times New Roman</vt:lpstr>
      <vt:lpstr>Vrinda</vt:lpstr>
      <vt:lpstr>Wingdings</vt:lpstr>
      <vt:lpstr>Wingdings 2</vt:lpstr>
      <vt:lpstr>Wingdings 3</vt:lpstr>
      <vt:lpstr>Civic</vt:lpstr>
      <vt:lpstr>1_Office Theme</vt:lpstr>
      <vt:lpstr>PowerPoint Presentation</vt:lpstr>
      <vt:lpstr>Commitment to Excellence</vt:lpstr>
      <vt:lpstr>A Commitment To Excellence:  Budget &amp; Planning - Vision &amp; Belief Statements</vt:lpstr>
      <vt:lpstr>2019-2020Budget Forecast</vt:lpstr>
      <vt:lpstr>Budget Comparison</vt:lpstr>
      <vt:lpstr>               Budget-to-Budget Comparison:</vt:lpstr>
      <vt:lpstr>Budget Increase Drivers</vt:lpstr>
      <vt:lpstr>PowerPoint Presentation</vt:lpstr>
      <vt:lpstr>PowerPoint Presentation</vt:lpstr>
      <vt:lpstr>Tax Levy Comparison</vt:lpstr>
      <vt:lpstr>               Budget Enhancements/Impacts</vt:lpstr>
      <vt:lpstr>PowerPoint Presentation</vt:lpstr>
      <vt:lpstr>Continuous Cost Savings</vt:lpstr>
      <vt:lpstr>RATIONALE                          Bus Proposition</vt:lpstr>
      <vt:lpstr>PowerPoint Presentation</vt:lpstr>
      <vt:lpstr>RECOMMENDED BUSES TO BE PURCHASED:</vt:lpstr>
      <vt:lpstr>PowerPoint Presentation</vt:lpstr>
      <vt:lpstr> Chittenango Central Schools</vt:lpstr>
      <vt:lpstr>A Commitment to Excellence:  2019-2020 budget presentation: BEAR PRIDE!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Quinn</dc:creator>
  <cp:lastModifiedBy>Kathy Quinn</cp:lastModifiedBy>
  <cp:revision>343</cp:revision>
  <cp:lastPrinted>2019-03-22T13:12:44Z</cp:lastPrinted>
  <dcterms:created xsi:type="dcterms:W3CDTF">2012-02-10T14:25:52Z</dcterms:created>
  <dcterms:modified xsi:type="dcterms:W3CDTF">2019-03-27T12:57:09Z</dcterms:modified>
</cp:coreProperties>
</file>