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D2D9FF69-1326-4816-8ED7-D5EE85D58C27}" type="datetimeFigureOut">
              <a:rPr lang="en-US" smtClean="0"/>
              <a:t>4/15/2016</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8A735B09-18D4-481D-91B0-1190313FB88B}" type="slidenum">
              <a:rPr lang="en-US" smtClean="0"/>
              <a:t>‹#›</a:t>
            </a:fld>
            <a:endParaRPr lang="en-US"/>
          </a:p>
        </p:txBody>
      </p:sp>
    </p:spTree>
    <p:extLst>
      <p:ext uri="{BB962C8B-B14F-4D97-AF65-F5344CB8AC3E}">
        <p14:creationId xmlns:p14="http://schemas.microsoft.com/office/powerpoint/2010/main" val="3219509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D86473-F004-4A54-B075-B68D583D169E}"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770837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D86473-F004-4A54-B075-B68D583D169E}"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3586265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D86473-F004-4A54-B075-B68D583D169E}"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322108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D86473-F004-4A54-B075-B68D583D169E}"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191928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D86473-F004-4A54-B075-B68D583D169E}" type="datetimeFigureOut">
              <a:rPr lang="en-US" smtClean="0"/>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413753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D86473-F004-4A54-B075-B68D583D169E}" type="datetimeFigureOut">
              <a:rPr lang="en-US" smtClean="0"/>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2972938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D86473-F004-4A54-B075-B68D583D169E}" type="datetimeFigureOut">
              <a:rPr lang="en-US" smtClean="0"/>
              <a:t>4/15/2016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17516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D86473-F004-4A54-B075-B68D583D169E}" type="datetimeFigureOut">
              <a:rPr lang="en-US" smtClean="0"/>
              <a:t>4/15/2016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1084587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D86473-F004-4A54-B075-B68D583D169E}" type="datetimeFigureOut">
              <a:rPr lang="en-US" smtClean="0"/>
              <a:t>4/15/2016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245590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D86473-F004-4A54-B075-B68D583D169E}" type="datetimeFigureOut">
              <a:rPr lang="en-US" smtClean="0"/>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151318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D86473-F004-4A54-B075-B68D583D169E}" type="datetimeFigureOut">
              <a:rPr lang="en-US" smtClean="0"/>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7ACB4C-C91C-4F0A-A7CE-AF30D9EFDF71}" type="slidenum">
              <a:rPr lang="en-US" smtClean="0"/>
              <a:t>‹#›</a:t>
            </a:fld>
            <a:endParaRPr lang="en-US"/>
          </a:p>
        </p:txBody>
      </p:sp>
    </p:spTree>
    <p:extLst>
      <p:ext uri="{BB962C8B-B14F-4D97-AF65-F5344CB8AC3E}">
        <p14:creationId xmlns:p14="http://schemas.microsoft.com/office/powerpoint/2010/main" val="327847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86473-F004-4A54-B075-B68D583D169E}" type="datetimeFigureOut">
              <a:rPr lang="en-US" smtClean="0"/>
              <a:t>4/15/2016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ACB4C-C91C-4F0A-A7CE-AF30D9EFDF71}" type="slidenum">
              <a:rPr lang="en-US" smtClean="0"/>
              <a:t>‹#›</a:t>
            </a:fld>
            <a:endParaRPr lang="en-US"/>
          </a:p>
        </p:txBody>
      </p:sp>
    </p:spTree>
    <p:extLst>
      <p:ext uri="{BB962C8B-B14F-4D97-AF65-F5344CB8AC3E}">
        <p14:creationId xmlns:p14="http://schemas.microsoft.com/office/powerpoint/2010/main" val="1626318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p12.nysed.gov/mgtserv/smart_schools/docs/Smart_Schools_Bond_Act_Guidance_04.27.15_Final.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www.bing.com/images/search?q=chrome+book&amp;view=detailv2&amp;adlt=strict&amp;id=9D3772C5F11A34952807B56715688530457A1658&amp;selectedIndex=4&amp;ccid=2YqJWqDF&amp;simid=607987007215045819&amp;thid=OIP.Md98a895aa0c5916278d6a05b477e450bo0" TargetMode="External"/><Relationship Id="rId7" Type="http://schemas.openxmlformats.org/officeDocument/2006/relationships/hyperlink" Target="http://www.bing.com/images/search?q=successful+interview&amp;view=detailv2&amp;&amp;id=8C7D5CA1E936BFF2AE9EABED59200753B8F5C526&amp;selectedIndex=0&amp;ccid=8Wvw3IM7&amp;simid=608032757201175334&amp;thid=OIP.Mf16bf0dc833b23a65331c852cad8280eo0" TargetMode="External"/><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hyperlink" Target="http://www.bing.com/images/search?q=desktop+computer&amp;view=detailv2&amp;&amp;id=3571B0B55FD77D7D7046D1F743EB39EFDC158D2C&amp;selectedIndex=17&amp;ccid=oAxP9yxt&amp;simid=608003036028800212&amp;thid=OIP.Ma00c4ff72c6d35298fa4d1777c5cd7ceH0" TargetMode="Externa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3124200"/>
          </a:xfrm>
        </p:spPr>
        <p:txBody>
          <a:bodyPr>
            <a:normAutofit/>
          </a:bodyPr>
          <a:lstStyle/>
          <a:p>
            <a:r>
              <a:rPr lang="en-US" sz="3200" b="1" dirty="0" smtClean="0">
                <a:latin typeface="Arial" pitchFamily="34" charset="0"/>
                <a:cs typeface="Arial" pitchFamily="34" charset="0"/>
              </a:rPr>
              <a:t>Chittenango Central School District </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Smart Schools Investment Plant (SSIP)</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Subtitle 2"/>
          <p:cNvSpPr>
            <a:spLocks noGrp="1"/>
          </p:cNvSpPr>
          <p:nvPr>
            <p:ph type="subTitle" idx="1"/>
          </p:nvPr>
        </p:nvSpPr>
        <p:spPr>
          <a:xfrm>
            <a:off x="1371600" y="3886200"/>
            <a:ext cx="6400800" cy="2590800"/>
          </a:xfrm>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4788" y="2362200"/>
            <a:ext cx="10763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quinnk\AppData\Local\Microsoft\Windows\Temporary Internet Files\Content.IE5\CD5SSLHG\classroom-381900_64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3650" y="3962400"/>
            <a:ext cx="4038600" cy="2547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043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9550"/>
            <a:ext cx="8839200" cy="6001643"/>
          </a:xfrm>
          <a:prstGeom prst="rect">
            <a:avLst/>
          </a:prstGeom>
        </p:spPr>
        <p:txBody>
          <a:bodyPr wrap="square">
            <a:spAutoFit/>
          </a:bodyPr>
          <a:lstStyle/>
          <a:p>
            <a:r>
              <a:rPr lang="en-US" sz="2400" u="sng" dirty="0">
                <a:latin typeface="Arial" pitchFamily="34" charset="0"/>
                <a:cs typeface="Arial" pitchFamily="34" charset="0"/>
              </a:rPr>
              <a:t>District Timeline</a:t>
            </a:r>
            <a:endParaRPr lang="en-US" sz="2400" dirty="0">
              <a:latin typeface="Arial" pitchFamily="34" charset="0"/>
              <a:cs typeface="Arial" pitchFamily="34" charset="0"/>
            </a:endParaRPr>
          </a:p>
          <a:p>
            <a:r>
              <a:rPr lang="en-US" sz="2000" dirty="0">
                <a:latin typeface="Arial" pitchFamily="34" charset="0"/>
                <a:cs typeface="Arial" pitchFamily="34" charset="0"/>
              </a:rPr>
              <a:t> </a:t>
            </a:r>
          </a:p>
          <a:p>
            <a:r>
              <a:rPr lang="en-US" sz="2000" dirty="0">
                <a:latin typeface="Arial" pitchFamily="34" charset="0"/>
                <a:cs typeface="Arial" pitchFamily="34" charset="0"/>
              </a:rPr>
              <a:t>March 2, 2016 </a:t>
            </a:r>
            <a:r>
              <a:rPr lang="en-US" sz="2000" dirty="0" smtClean="0">
                <a:latin typeface="Arial" pitchFamily="34" charset="0"/>
                <a:cs typeface="Arial" pitchFamily="34" charset="0"/>
              </a:rPr>
              <a:t>     	Review </a:t>
            </a:r>
            <a:r>
              <a:rPr lang="en-US" sz="2000" dirty="0">
                <a:latin typeface="Arial" pitchFamily="34" charset="0"/>
                <a:cs typeface="Arial" pitchFamily="34" charset="0"/>
              </a:rPr>
              <a:t>of plan with district administrative </a:t>
            </a:r>
            <a:r>
              <a:rPr lang="en-US" sz="2000" dirty="0" smtClean="0">
                <a:latin typeface="Arial" pitchFamily="34" charset="0"/>
                <a:cs typeface="Arial" pitchFamily="34" charset="0"/>
              </a:rPr>
              <a:t>			        	team.</a:t>
            </a:r>
          </a:p>
          <a:p>
            <a:endParaRPr lang="en-US" sz="2000" dirty="0">
              <a:latin typeface="Arial" pitchFamily="34" charset="0"/>
              <a:cs typeface="Arial" pitchFamily="34" charset="0"/>
            </a:endParaRPr>
          </a:p>
          <a:p>
            <a:r>
              <a:rPr lang="en-US" sz="2000" dirty="0">
                <a:latin typeface="Arial" pitchFamily="34" charset="0"/>
                <a:cs typeface="Arial" pitchFamily="34" charset="0"/>
              </a:rPr>
              <a:t>March 5, 2016 </a:t>
            </a:r>
            <a:r>
              <a:rPr lang="en-US" sz="2000" dirty="0" smtClean="0">
                <a:latin typeface="Arial" pitchFamily="34" charset="0"/>
                <a:cs typeface="Arial" pitchFamily="34" charset="0"/>
              </a:rPr>
              <a:t>     	Preliminary </a:t>
            </a:r>
            <a:r>
              <a:rPr lang="en-US" sz="2000" dirty="0">
                <a:latin typeface="Arial" pitchFamily="34" charset="0"/>
                <a:cs typeface="Arial" pitchFamily="34" charset="0"/>
              </a:rPr>
              <a:t>Smart Schools Investment Plan </a:t>
            </a:r>
            <a:r>
              <a:rPr lang="en-US" sz="2000" dirty="0" smtClean="0">
                <a:latin typeface="Arial" pitchFamily="34" charset="0"/>
                <a:cs typeface="Arial" pitchFamily="34" charset="0"/>
              </a:rPr>
              <a:t>		       		posted on district </a:t>
            </a:r>
            <a:r>
              <a:rPr lang="en-US" sz="2000" dirty="0">
                <a:latin typeface="Arial" pitchFamily="34" charset="0"/>
                <a:cs typeface="Arial" pitchFamily="34" charset="0"/>
              </a:rPr>
              <a:t>website </a:t>
            </a:r>
            <a:r>
              <a:rPr lang="en-US" sz="2000" dirty="0" smtClean="0">
                <a:latin typeface="Arial" pitchFamily="34" charset="0"/>
                <a:cs typeface="Arial" pitchFamily="34" charset="0"/>
              </a:rPr>
              <a:t>for public 			       		comment.</a:t>
            </a:r>
          </a:p>
          <a:p>
            <a:endParaRPr lang="en-US" sz="2000" dirty="0">
              <a:latin typeface="Arial" pitchFamily="34" charset="0"/>
              <a:cs typeface="Arial" pitchFamily="34" charset="0"/>
            </a:endParaRPr>
          </a:p>
          <a:p>
            <a:r>
              <a:rPr lang="en-US" sz="2000" dirty="0">
                <a:latin typeface="Arial" pitchFamily="34" charset="0"/>
                <a:cs typeface="Arial" pitchFamily="34" charset="0"/>
              </a:rPr>
              <a:t>March 15, 2016 </a:t>
            </a:r>
            <a:r>
              <a:rPr lang="en-US" sz="2000" dirty="0" smtClean="0">
                <a:latin typeface="Arial" pitchFamily="34" charset="0"/>
                <a:cs typeface="Arial" pitchFamily="34" charset="0"/>
              </a:rPr>
              <a:t>   	Preliminary </a:t>
            </a:r>
            <a:r>
              <a:rPr lang="en-US" sz="2000" dirty="0">
                <a:latin typeface="Arial" pitchFamily="34" charset="0"/>
                <a:cs typeface="Arial" pitchFamily="34" charset="0"/>
              </a:rPr>
              <a:t>Smart Schools Investment Plan </a:t>
            </a:r>
            <a:r>
              <a:rPr lang="en-US" sz="2000" dirty="0" smtClean="0">
                <a:latin typeface="Arial" pitchFamily="34" charset="0"/>
                <a:cs typeface="Arial" pitchFamily="34" charset="0"/>
              </a:rPr>
              <a:t>		        		approved by the </a:t>
            </a:r>
            <a:r>
              <a:rPr lang="en-US" sz="2000" dirty="0">
                <a:latin typeface="Arial" pitchFamily="34" charset="0"/>
                <a:cs typeface="Arial" pitchFamily="34" charset="0"/>
              </a:rPr>
              <a:t>Board </a:t>
            </a:r>
            <a:r>
              <a:rPr lang="en-US" sz="2000" dirty="0" smtClean="0">
                <a:latin typeface="Arial" pitchFamily="34" charset="0"/>
                <a:cs typeface="Arial" pitchFamily="34" charset="0"/>
              </a:rPr>
              <a:t>of Education.</a:t>
            </a:r>
          </a:p>
          <a:p>
            <a:endParaRPr lang="en-US" sz="2000" dirty="0">
              <a:latin typeface="Arial" pitchFamily="34" charset="0"/>
              <a:cs typeface="Arial" pitchFamily="34" charset="0"/>
            </a:endParaRPr>
          </a:p>
          <a:p>
            <a:r>
              <a:rPr lang="en-US" sz="2000" dirty="0">
                <a:latin typeface="Arial" pitchFamily="34" charset="0"/>
                <a:cs typeface="Arial" pitchFamily="34" charset="0"/>
              </a:rPr>
              <a:t>April 12, 2016 </a:t>
            </a:r>
            <a:r>
              <a:rPr lang="en-US" sz="2000" dirty="0" smtClean="0">
                <a:latin typeface="Arial" pitchFamily="34" charset="0"/>
                <a:cs typeface="Arial" pitchFamily="34" charset="0"/>
              </a:rPr>
              <a:t>     	Public </a:t>
            </a:r>
            <a:r>
              <a:rPr lang="en-US" sz="2000" dirty="0">
                <a:latin typeface="Arial" pitchFamily="34" charset="0"/>
                <a:cs typeface="Arial" pitchFamily="34" charset="0"/>
              </a:rPr>
              <a:t>hearing at the Board of Education </a:t>
            </a:r>
            <a:r>
              <a:rPr lang="en-US" sz="2000" dirty="0" smtClean="0">
                <a:latin typeface="Arial" pitchFamily="34" charset="0"/>
                <a:cs typeface="Arial" pitchFamily="34" charset="0"/>
              </a:rPr>
              <a:t>				meeting to present/discuss </a:t>
            </a:r>
            <a:r>
              <a:rPr lang="en-US" sz="2000" dirty="0">
                <a:latin typeface="Arial" pitchFamily="34" charset="0"/>
                <a:cs typeface="Arial" pitchFamily="34" charset="0"/>
              </a:rPr>
              <a:t>the </a:t>
            </a:r>
            <a:r>
              <a:rPr lang="en-US" sz="2000" dirty="0" smtClean="0">
                <a:latin typeface="Arial" pitchFamily="34" charset="0"/>
                <a:cs typeface="Arial" pitchFamily="34" charset="0"/>
              </a:rPr>
              <a:t>Preliminary 		      		Smart Schools Investment </a:t>
            </a:r>
            <a:r>
              <a:rPr lang="en-US" sz="2000" dirty="0">
                <a:latin typeface="Arial" pitchFamily="34" charset="0"/>
                <a:cs typeface="Arial" pitchFamily="34" charset="0"/>
              </a:rPr>
              <a:t>Plan. Final SSIP </a:t>
            </a:r>
            <a:r>
              <a:rPr lang="en-US" sz="2000" dirty="0" smtClean="0">
                <a:latin typeface="Arial" pitchFamily="34" charset="0"/>
                <a:cs typeface="Arial" pitchFamily="34" charset="0"/>
              </a:rPr>
              <a:t>		        		approved by the Board of Education. </a:t>
            </a:r>
          </a:p>
          <a:p>
            <a:r>
              <a:rPr lang="en-US" sz="2000" dirty="0" smtClean="0">
                <a:latin typeface="Arial" pitchFamily="34" charset="0"/>
                <a:cs typeface="Arial" pitchFamily="34" charset="0"/>
              </a:rPr>
              <a:t>	</a:t>
            </a:r>
            <a:endParaRPr lang="en-US" sz="2000" dirty="0">
              <a:latin typeface="Arial" pitchFamily="34" charset="0"/>
              <a:cs typeface="Arial" pitchFamily="34" charset="0"/>
            </a:endParaRPr>
          </a:p>
          <a:p>
            <a:r>
              <a:rPr lang="en-US" sz="2000" dirty="0">
                <a:latin typeface="Arial" pitchFamily="34" charset="0"/>
                <a:cs typeface="Arial" pitchFamily="34" charset="0"/>
              </a:rPr>
              <a:t>April 15, 2016 </a:t>
            </a:r>
            <a:r>
              <a:rPr lang="en-US" sz="2000" dirty="0" smtClean="0">
                <a:latin typeface="Arial" pitchFamily="34" charset="0"/>
                <a:cs typeface="Arial" pitchFamily="34" charset="0"/>
              </a:rPr>
              <a:t> 		Smart </a:t>
            </a:r>
            <a:r>
              <a:rPr lang="en-US" sz="2000" dirty="0">
                <a:latin typeface="Arial" pitchFamily="34" charset="0"/>
                <a:cs typeface="Arial" pitchFamily="34" charset="0"/>
              </a:rPr>
              <a:t>School </a:t>
            </a:r>
            <a:r>
              <a:rPr lang="en-US" sz="2000" dirty="0" smtClean="0">
                <a:latin typeface="Arial" pitchFamily="34" charset="0"/>
                <a:cs typeface="Arial" pitchFamily="34" charset="0"/>
              </a:rPr>
              <a:t>Investment Plan </a:t>
            </a:r>
            <a:r>
              <a:rPr lang="en-US" sz="2000" dirty="0">
                <a:latin typeface="Arial" pitchFamily="34" charset="0"/>
                <a:cs typeface="Arial" pitchFamily="34" charset="0"/>
              </a:rPr>
              <a:t>submitted </a:t>
            </a:r>
            <a:r>
              <a:rPr lang="en-US" sz="2000" dirty="0" smtClean="0">
                <a:latin typeface="Arial" pitchFamily="34" charset="0"/>
                <a:cs typeface="Arial" pitchFamily="34" charset="0"/>
              </a:rPr>
              <a:t>to the  		     		State Education Department </a:t>
            </a:r>
            <a:r>
              <a:rPr lang="en-US" sz="2000" dirty="0">
                <a:latin typeface="Arial" pitchFamily="34" charset="0"/>
                <a:cs typeface="Arial" pitchFamily="34" charset="0"/>
              </a:rPr>
              <a:t>for </a:t>
            </a:r>
            <a:r>
              <a:rPr lang="en-US" sz="2000" dirty="0" smtClean="0">
                <a:latin typeface="Arial" pitchFamily="34" charset="0"/>
                <a:cs typeface="Arial" pitchFamily="34" charset="0"/>
              </a:rPr>
              <a:t>	approval</a:t>
            </a:r>
            <a:r>
              <a:rPr lang="en-US" sz="2000" dirty="0">
                <a:latin typeface="Arial" pitchFamily="34" charset="0"/>
                <a:cs typeface="Arial" pitchFamily="34" charset="0"/>
              </a:rPr>
              <a:t>.</a:t>
            </a:r>
          </a:p>
        </p:txBody>
      </p:sp>
      <p:sp>
        <p:nvSpPr>
          <p:cNvPr id="3" name="Down Arrow 2"/>
          <p:cNvSpPr/>
          <p:nvPr/>
        </p:nvSpPr>
        <p:spPr>
          <a:xfrm>
            <a:off x="2305050" y="914400"/>
            <a:ext cx="381000" cy="52967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543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838199"/>
          </a:xfrm>
        </p:spPr>
        <p:txBody>
          <a:bodyPr>
            <a:normAutofit/>
          </a:bodyPr>
          <a:lstStyle/>
          <a:p>
            <a:r>
              <a:rPr lang="en-US" sz="2400" b="1" dirty="0" smtClean="0">
                <a:latin typeface="Arial" pitchFamily="34" charset="0"/>
                <a:cs typeface="Arial" pitchFamily="34" charset="0"/>
              </a:rPr>
              <a:t>What is the Smart Schools Bond Act?</a:t>
            </a:r>
            <a:endParaRPr lang="en-US" sz="2400" b="1" dirty="0">
              <a:latin typeface="Arial" pitchFamily="34" charset="0"/>
              <a:cs typeface="Arial" pitchFamily="34" charset="0"/>
            </a:endParaRPr>
          </a:p>
        </p:txBody>
      </p:sp>
      <p:sp>
        <p:nvSpPr>
          <p:cNvPr id="3" name="Subtitle 2"/>
          <p:cNvSpPr>
            <a:spLocks noGrp="1"/>
          </p:cNvSpPr>
          <p:nvPr>
            <p:ph type="subTitle" idx="1"/>
          </p:nvPr>
        </p:nvSpPr>
        <p:spPr>
          <a:xfrm>
            <a:off x="152400" y="1219200"/>
            <a:ext cx="8839200" cy="5257800"/>
          </a:xfrm>
        </p:spPr>
        <p:txBody>
          <a:bodyPr>
            <a:normAutofit/>
          </a:bodyPr>
          <a:lstStyle/>
          <a:p>
            <a:pPr algn="l"/>
            <a:r>
              <a:rPr lang="en-US" sz="2800" dirty="0">
                <a:solidFill>
                  <a:schemeClr val="tx1"/>
                </a:solidFill>
              </a:rPr>
              <a:t>The Smart Schools Bond Act (SSBA) was passed by the New York State Legislature in the 2014-15 enacted budget and was approved by the voters via a statewide referendum during the 2014 General Election held on November 4, 2014. The results of this positive vote allowed the authorization to issue $2 billion of general obligation bonds to finance school district improvements in the areas of education technology, infrastructure and security. For a complete description of the Smart Schools Bond Act, the implementation guide can be located at: </a:t>
            </a:r>
            <a:r>
              <a:rPr lang="en-US" sz="2800" u="sng" dirty="0">
                <a:hlinkClick r:id="rId2"/>
              </a:rPr>
              <a:t>http://www.p12.nysed.gov/mgtserv/smart_schools/docs/Smart_Schools_Bond_Act_Guidance_04.27.15_Final.pdf</a:t>
            </a:r>
            <a:r>
              <a:rPr lang="en-US" sz="2800" dirty="0"/>
              <a:t>.</a:t>
            </a:r>
          </a:p>
          <a:p>
            <a:pPr algn="l"/>
            <a:endParaRPr lang="en-US" sz="2000" dirty="0">
              <a:latin typeface="Arial" pitchFamily="34" charset="0"/>
              <a:cs typeface="Arial" pitchFamily="34" charset="0"/>
            </a:endParaRPr>
          </a:p>
        </p:txBody>
      </p:sp>
    </p:spTree>
    <p:extLst>
      <p:ext uri="{BB962C8B-B14F-4D97-AF65-F5344CB8AC3E}">
        <p14:creationId xmlns:p14="http://schemas.microsoft.com/office/powerpoint/2010/main" val="707520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685799"/>
          </a:xfrm>
        </p:spPr>
        <p:txBody>
          <a:bodyPr>
            <a:normAutofit/>
          </a:bodyPr>
          <a:lstStyle/>
          <a:p>
            <a:r>
              <a:rPr lang="en-US" sz="3200" b="1" dirty="0" smtClean="0">
                <a:latin typeface="Arial" pitchFamily="34" charset="0"/>
                <a:cs typeface="Arial" pitchFamily="34" charset="0"/>
              </a:rPr>
              <a:t>District Allocation</a:t>
            </a:r>
            <a:endParaRPr lang="en-US" sz="3200" b="1" dirty="0">
              <a:latin typeface="Arial" pitchFamily="34" charset="0"/>
              <a:cs typeface="Arial" pitchFamily="34" charset="0"/>
            </a:endParaRPr>
          </a:p>
        </p:txBody>
      </p:sp>
      <p:sp>
        <p:nvSpPr>
          <p:cNvPr id="3" name="Subtitle 2"/>
          <p:cNvSpPr>
            <a:spLocks noGrp="1"/>
          </p:cNvSpPr>
          <p:nvPr>
            <p:ph type="subTitle" idx="1"/>
          </p:nvPr>
        </p:nvSpPr>
        <p:spPr>
          <a:xfrm>
            <a:off x="228600" y="1600200"/>
            <a:ext cx="8763000" cy="5029200"/>
          </a:xfrm>
        </p:spPr>
        <p:txBody>
          <a:bodyPr/>
          <a:lstStyle/>
          <a:p>
            <a:r>
              <a:rPr lang="en-US" dirty="0">
                <a:solidFill>
                  <a:schemeClr val="tx1"/>
                </a:solidFill>
              </a:rPr>
              <a:t>The Chittenango Central School District was awarded an allocation in the amount of $1,653,971.00. The funds must be spent using school district dollars then seek reimbursement from New York State after the funds have been spent. Under the current guidance, there has been no time limit placed on purchases to be reimbursed as well as no requirement to spend all of the funds at one time.</a:t>
            </a:r>
          </a:p>
          <a:p>
            <a:endParaRPr lang="en-US" dirty="0"/>
          </a:p>
        </p:txBody>
      </p:sp>
    </p:spTree>
    <p:extLst>
      <p:ext uri="{BB962C8B-B14F-4D97-AF65-F5344CB8AC3E}">
        <p14:creationId xmlns:p14="http://schemas.microsoft.com/office/powerpoint/2010/main" val="606722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1"/>
            <a:ext cx="7772400" cy="838200"/>
          </a:xfrm>
        </p:spPr>
        <p:txBody>
          <a:bodyPr>
            <a:normAutofit/>
          </a:bodyPr>
          <a:lstStyle/>
          <a:p>
            <a:r>
              <a:rPr lang="en-US" sz="2800" dirty="0" smtClean="0">
                <a:latin typeface="Arial" pitchFamily="34" charset="0"/>
                <a:cs typeface="Arial" pitchFamily="34" charset="0"/>
              </a:rPr>
              <a:t>District Overview of the SSIP</a:t>
            </a:r>
            <a:endParaRPr lang="en-US" sz="2800" dirty="0">
              <a:latin typeface="Arial" pitchFamily="34" charset="0"/>
              <a:cs typeface="Arial" pitchFamily="34" charset="0"/>
            </a:endParaRPr>
          </a:p>
        </p:txBody>
      </p:sp>
      <p:sp>
        <p:nvSpPr>
          <p:cNvPr id="3" name="Subtitle 2"/>
          <p:cNvSpPr>
            <a:spLocks noGrp="1"/>
          </p:cNvSpPr>
          <p:nvPr>
            <p:ph type="subTitle" idx="1"/>
          </p:nvPr>
        </p:nvSpPr>
        <p:spPr>
          <a:xfrm>
            <a:off x="228600" y="1371600"/>
            <a:ext cx="8686800" cy="5257800"/>
          </a:xfrm>
        </p:spPr>
        <p:txBody>
          <a:bodyPr>
            <a:normAutofit/>
          </a:bodyPr>
          <a:lstStyle/>
          <a:p>
            <a:pPr algn="l"/>
            <a:r>
              <a:rPr lang="en-US" sz="2400" u="sng" dirty="0" smtClean="0">
                <a:solidFill>
                  <a:schemeClr val="tx1"/>
                </a:solidFill>
                <a:latin typeface="Arial" pitchFamily="34" charset="0"/>
                <a:cs typeface="Arial" pitchFamily="34" charset="0"/>
              </a:rPr>
              <a:t>School Connectivity</a:t>
            </a:r>
          </a:p>
          <a:p>
            <a:pPr algn="l"/>
            <a:endParaRPr lang="en-US" sz="2400" dirty="0" smtClean="0">
              <a:solidFill>
                <a:schemeClr val="tx1"/>
              </a:solidFill>
              <a:latin typeface="Arial" pitchFamily="34" charset="0"/>
              <a:cs typeface="Arial" pitchFamily="34" charset="0"/>
            </a:endParaRPr>
          </a:p>
          <a:p>
            <a:pPr marL="342900" indent="-342900" algn="l">
              <a:buFont typeface="Wingdings" pitchFamily="2" charset="2"/>
              <a:buChar char="q"/>
            </a:pPr>
            <a:r>
              <a:rPr lang="en-US" sz="2400" dirty="0" smtClean="0">
                <a:solidFill>
                  <a:schemeClr val="tx1"/>
                </a:solidFill>
                <a:latin typeface="Arial" pitchFamily="34" charset="0"/>
                <a:cs typeface="Arial" pitchFamily="34" charset="0"/>
              </a:rPr>
              <a:t>We currently have about 75% wireless coverage blending newer access points with second generation access points that will need to be replaced.  </a:t>
            </a:r>
          </a:p>
          <a:p>
            <a:pPr algn="l"/>
            <a:endParaRPr lang="en-US" sz="2400" dirty="0" smtClean="0">
              <a:solidFill>
                <a:schemeClr val="tx1"/>
              </a:solidFill>
              <a:latin typeface="Arial" pitchFamily="34" charset="0"/>
              <a:cs typeface="Arial" pitchFamily="34" charset="0"/>
            </a:endParaRPr>
          </a:p>
          <a:p>
            <a:pPr marL="342900" indent="-342900" algn="l">
              <a:buFont typeface="Wingdings" pitchFamily="2" charset="2"/>
              <a:buChar char="q"/>
            </a:pPr>
            <a:r>
              <a:rPr lang="en-US" sz="2400" dirty="0" smtClean="0">
                <a:solidFill>
                  <a:schemeClr val="tx1"/>
                </a:solidFill>
                <a:latin typeface="Arial" pitchFamily="34" charset="0"/>
                <a:cs typeface="Arial" pitchFamily="34" charset="0"/>
              </a:rPr>
              <a:t>The plan calls for upgrading older access points and to achieve 100% wireless coverage for all instructional areas by March 2017.  </a:t>
            </a:r>
            <a:endParaRPr lang="en-US" sz="2400" dirty="0" smtClean="0">
              <a:solidFill>
                <a:schemeClr val="tx1"/>
              </a:solidFill>
              <a:latin typeface="Arial" pitchFamily="34" charset="0"/>
              <a:cs typeface="Arial" pitchFamily="34" charset="0"/>
            </a:endParaRPr>
          </a:p>
          <a:p>
            <a:pPr marL="342900" indent="-342900" algn="l">
              <a:buFont typeface="Wingdings" pitchFamily="2" charset="2"/>
              <a:buChar char="q"/>
            </a:pPr>
            <a:endParaRPr lang="en-US" sz="2400" dirty="0">
              <a:solidFill>
                <a:schemeClr val="tx1"/>
              </a:solidFill>
              <a:latin typeface="Arial" pitchFamily="34" charset="0"/>
              <a:cs typeface="Arial" pitchFamily="34" charset="0"/>
            </a:endParaRPr>
          </a:p>
          <a:p>
            <a:pPr marL="342900" indent="-342900" algn="l">
              <a:buFont typeface="Wingdings" pitchFamily="2" charset="2"/>
              <a:buChar char="q"/>
            </a:pPr>
            <a:r>
              <a:rPr lang="en-US" sz="2400" dirty="0" smtClean="0">
                <a:solidFill>
                  <a:schemeClr val="tx1"/>
                </a:solidFill>
                <a:latin typeface="Arial" pitchFamily="34" charset="0"/>
                <a:cs typeface="Arial" pitchFamily="34" charset="0"/>
              </a:rPr>
              <a:t>The plan calls fro upgrading/replacing</a:t>
            </a:r>
          </a:p>
          <a:p>
            <a:pPr algn="l"/>
            <a:r>
              <a:rPr lang="en-US" sz="2400" dirty="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    all network switches with POE switches.</a:t>
            </a:r>
            <a:endParaRPr lang="en-US" sz="2400" dirty="0" smtClean="0">
              <a:solidFill>
                <a:schemeClr val="tx1"/>
              </a:solidFill>
              <a:latin typeface="Arial" pitchFamily="34" charset="0"/>
              <a:cs typeface="Arial" pitchFamily="34" charset="0"/>
            </a:endParaRPr>
          </a:p>
          <a:p>
            <a:pPr algn="l"/>
            <a:endParaRPr lang="en-US" sz="2400" dirty="0" smtClean="0">
              <a:solidFill>
                <a:schemeClr val="tx1"/>
              </a:solidFill>
              <a:latin typeface="Arial" pitchFamily="34" charset="0"/>
              <a:cs typeface="Arial" pitchFamily="34" charset="0"/>
            </a:endParaRPr>
          </a:p>
        </p:txBody>
      </p:sp>
      <p:pic>
        <p:nvPicPr>
          <p:cNvPr id="2050" name="Picture 2" descr="C:\Users\quinnk\AppData\Local\Microsoft\Windows\Temporary Internet Files\Content.IE5\1OWS1HBW\network-wireless[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4800600"/>
            <a:ext cx="1345794" cy="1345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99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a:bodyPr>
          <a:lstStyle/>
          <a:p>
            <a:pPr marL="0" indent="0">
              <a:buNone/>
              <a:tabLst>
                <a:tab pos="1200150" algn="l"/>
              </a:tabLst>
            </a:pPr>
            <a:r>
              <a:rPr lang="en-US" sz="2400" u="sng" dirty="0" smtClean="0">
                <a:latin typeface="Arial" pitchFamily="34" charset="0"/>
                <a:cs typeface="Arial" pitchFamily="34" charset="0"/>
              </a:rPr>
              <a:t>Instructional Technology to Enhance Learning and Teaching</a:t>
            </a:r>
            <a:r>
              <a:rPr lang="en-US" sz="2400" dirty="0" smtClean="0">
                <a:latin typeface="Arial" pitchFamily="34" charset="0"/>
                <a:cs typeface="Arial" pitchFamily="34" charset="0"/>
              </a:rPr>
              <a:t> </a:t>
            </a:r>
          </a:p>
          <a:p>
            <a:pPr marL="0" indent="0">
              <a:buNone/>
            </a:pPr>
            <a:endParaRPr lang="en-US" sz="2400" b="1" u="sng" dirty="0">
              <a:latin typeface="Arial" pitchFamily="34" charset="0"/>
              <a:cs typeface="Arial" pitchFamily="34" charset="0"/>
            </a:endParaRPr>
          </a:p>
          <a:p>
            <a:pPr marL="342900" lvl="1" indent="-342900">
              <a:buFont typeface="Wingdings" pitchFamily="2" charset="2"/>
              <a:buChar char="q"/>
            </a:pPr>
            <a:r>
              <a:rPr lang="en-US" sz="2400" dirty="0"/>
              <a:t>The district has begun the process of deploying 1:1 mobile devices for grades </a:t>
            </a:r>
            <a:r>
              <a:rPr lang="en-US" sz="2400" dirty="0" smtClean="0"/>
              <a:t>K, 4, 6 and 7 as </a:t>
            </a:r>
            <a:r>
              <a:rPr lang="en-US" sz="2400" dirty="0"/>
              <a:t>well as creating mobile </a:t>
            </a:r>
            <a:r>
              <a:rPr lang="en-US" sz="2400" dirty="0" smtClean="0"/>
              <a:t>device </a:t>
            </a:r>
            <a:r>
              <a:rPr lang="en-US" sz="2400" dirty="0"/>
              <a:t>“pods” in grades 1, 2</a:t>
            </a:r>
            <a:r>
              <a:rPr lang="en-US" sz="2400"/>
              <a:t>, </a:t>
            </a:r>
            <a:r>
              <a:rPr lang="en-US" sz="2400" smtClean="0"/>
              <a:t>3 </a:t>
            </a:r>
            <a:r>
              <a:rPr lang="en-US" sz="2400" dirty="0"/>
              <a:t>and 8. </a:t>
            </a:r>
            <a:endParaRPr lang="en-US" sz="2400" dirty="0" smtClean="0"/>
          </a:p>
          <a:p>
            <a:pPr marL="0" lvl="1" indent="0">
              <a:buNone/>
            </a:pPr>
            <a:endParaRPr lang="en-US" sz="2400" dirty="0" smtClean="0"/>
          </a:p>
          <a:p>
            <a:pPr marL="342900" lvl="1" indent="-342900">
              <a:buFont typeface="Wingdings" pitchFamily="2" charset="2"/>
              <a:buChar char="q"/>
            </a:pPr>
            <a:r>
              <a:rPr lang="en-US" sz="2400" dirty="0" smtClean="0"/>
              <a:t>As </a:t>
            </a:r>
            <a:r>
              <a:rPr lang="en-US" sz="2400" dirty="0"/>
              <a:t>part of our enhanced learning process, our ultimate goal will be to provide 1:1 mobile devices for grades </a:t>
            </a:r>
            <a:r>
              <a:rPr lang="en-US" sz="2400" dirty="0" smtClean="0"/>
              <a:t>2-12 and a 2:1 mobile device allocation for grades K-1.</a:t>
            </a:r>
          </a:p>
          <a:p>
            <a:pPr marL="0" lvl="1" indent="0">
              <a:buNone/>
            </a:pPr>
            <a:endParaRPr lang="en-US" sz="2400" dirty="0" smtClean="0"/>
          </a:p>
          <a:p>
            <a:pPr marL="342900" lvl="1" indent="-342900">
              <a:buFont typeface="Wingdings" pitchFamily="2" charset="2"/>
              <a:buChar char="q"/>
            </a:pPr>
            <a:r>
              <a:rPr lang="en-US" sz="2400" dirty="0" smtClean="0"/>
              <a:t>To accomplish this, the process will be to provide iPad devices in grades K-8 with the implementation of chrome book carts for diversity and versatility and then provide chrome books in a 1:1 environment for grades 9-12 while having iPad carts available in the high school learning environment.  </a:t>
            </a:r>
          </a:p>
          <a:p>
            <a:pPr marL="342900" lvl="1" indent="-342900">
              <a:buFont typeface="Wingdings" pitchFamily="2" charset="2"/>
              <a:buChar char="q"/>
            </a:pPr>
            <a:endParaRPr lang="en-US" sz="2400" u="sng" dirty="0">
              <a:latin typeface="Arial" pitchFamily="34" charset="0"/>
              <a:cs typeface="Arial" pitchFamily="34" charset="0"/>
            </a:endParaRPr>
          </a:p>
        </p:txBody>
      </p:sp>
    </p:spTree>
    <p:extLst>
      <p:ext uri="{BB962C8B-B14F-4D97-AF65-F5344CB8AC3E}">
        <p14:creationId xmlns:p14="http://schemas.microsoft.com/office/powerpoint/2010/main" val="2396287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7772400" cy="5632311"/>
          </a:xfrm>
          <a:prstGeom prst="rect">
            <a:avLst/>
          </a:prstGeom>
        </p:spPr>
        <p:txBody>
          <a:bodyPr wrap="square">
            <a:spAutoFit/>
          </a:bodyPr>
          <a:lstStyle/>
          <a:p>
            <a:pPr marL="800100" lvl="1" indent="-342900">
              <a:buFont typeface="Wingdings" pitchFamily="2" charset="2"/>
              <a:buChar char="q"/>
            </a:pPr>
            <a:endParaRPr lang="en-US" sz="2400" dirty="0" smtClean="0">
              <a:latin typeface="Arial" pitchFamily="34" charset="0"/>
              <a:cs typeface="Arial" pitchFamily="34" charset="0"/>
            </a:endParaRPr>
          </a:p>
          <a:p>
            <a:pPr marL="800100" lvl="1" indent="-342900">
              <a:buFont typeface="Wingdings" pitchFamily="2" charset="2"/>
              <a:buChar char="q"/>
            </a:pPr>
            <a:endParaRPr lang="en-US" sz="2400" dirty="0">
              <a:latin typeface="Arial" pitchFamily="34" charset="0"/>
              <a:cs typeface="Arial" pitchFamily="34" charset="0"/>
            </a:endParaRPr>
          </a:p>
          <a:p>
            <a:pPr lvl="1"/>
            <a:endParaRPr lang="en-US" sz="2400" dirty="0">
              <a:latin typeface="Arial" pitchFamily="34" charset="0"/>
              <a:cs typeface="Arial" pitchFamily="34" charset="0"/>
            </a:endParaRPr>
          </a:p>
          <a:p>
            <a:pPr lvl="1"/>
            <a:endParaRPr lang="en-US" sz="2400" dirty="0" smtClean="0">
              <a:latin typeface="Arial" pitchFamily="34" charset="0"/>
              <a:cs typeface="Arial" pitchFamily="34" charset="0"/>
            </a:endParaRPr>
          </a:p>
          <a:p>
            <a:pPr marL="800100" lvl="1" indent="-342900">
              <a:buFont typeface="Wingdings" pitchFamily="2" charset="2"/>
              <a:buChar char="q"/>
            </a:pPr>
            <a:r>
              <a:rPr lang="en-US" sz="2400" dirty="0" smtClean="0">
                <a:latin typeface="Arial" pitchFamily="34" charset="0"/>
                <a:cs typeface="Arial" pitchFamily="34" charset="0"/>
              </a:rPr>
              <a:t>We </a:t>
            </a:r>
            <a:r>
              <a:rPr lang="en-US" sz="2400" dirty="0">
                <a:latin typeface="Arial" pitchFamily="34" charset="0"/>
                <a:cs typeface="Arial" pitchFamily="34" charset="0"/>
              </a:rPr>
              <a:t>currently have 296 iPads that are greater than 4 years of age, 300 desktop computers in excess of 5 years of age and approximately 74 laptops in excess of 4 years of age. Our plan calls for the replacement of all devices in excess of 5 years of age over a three (3) year period. </a:t>
            </a:r>
          </a:p>
          <a:p>
            <a:r>
              <a:rPr lang="en-US" sz="2400" dirty="0">
                <a:latin typeface="Arial" pitchFamily="34" charset="0"/>
                <a:cs typeface="Arial" pitchFamily="34" charset="0"/>
              </a:rPr>
              <a:t> </a:t>
            </a:r>
          </a:p>
          <a:p>
            <a:pPr marL="800100" lvl="1" indent="-342900">
              <a:buFont typeface="Wingdings" pitchFamily="2" charset="2"/>
              <a:buChar char="q"/>
            </a:pPr>
            <a:r>
              <a:rPr lang="en-US" sz="2400" dirty="0">
                <a:latin typeface="Arial" pitchFamily="34" charset="0"/>
                <a:cs typeface="Arial" pitchFamily="34" charset="0"/>
              </a:rPr>
              <a:t>The backbone or storage devices for our data and student accounts will need to be upgraded with a RAID 5E SAN (Storage Area Network) configuration.</a:t>
            </a:r>
          </a:p>
        </p:txBody>
      </p:sp>
      <p:pic>
        <p:nvPicPr>
          <p:cNvPr id="3074" name="Picture 2" descr="C:\Users\quinnk\AppData\Local\Microsoft\Windows\Temporary Internet Files\Content.IE5\SFZ7WP1K\Captura-de-pantalla-2014-01-10-a-las-17.38.02-295x29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4275" y="1"/>
            <a:ext cx="2286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10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152400"/>
            <a:ext cx="8305800" cy="6370975"/>
          </a:xfrm>
          <a:prstGeom prst="rect">
            <a:avLst/>
          </a:prstGeom>
        </p:spPr>
        <p:txBody>
          <a:bodyPr wrap="square">
            <a:spAutoFit/>
          </a:bodyPr>
          <a:lstStyle/>
          <a:p>
            <a:r>
              <a:rPr lang="en-US" sz="2400" u="sng" dirty="0" smtClean="0">
                <a:latin typeface="Arial" pitchFamily="34" charset="0"/>
                <a:cs typeface="Arial" pitchFamily="34" charset="0"/>
              </a:rPr>
              <a:t>High Tech Security</a:t>
            </a:r>
            <a:r>
              <a:rPr lang="en-US" sz="2400" dirty="0" smtClean="0">
                <a:latin typeface="Arial" pitchFamily="34" charset="0"/>
                <a:cs typeface="Arial" pitchFamily="34" charset="0"/>
              </a:rPr>
              <a:t> </a:t>
            </a:r>
          </a:p>
          <a:p>
            <a:endParaRPr lang="en-US" sz="2400" u="sng" dirty="0" smtClean="0">
              <a:latin typeface="Arial" pitchFamily="34" charset="0"/>
              <a:cs typeface="Arial" pitchFamily="34" charset="0"/>
            </a:endParaRPr>
          </a:p>
          <a:p>
            <a:pPr marL="342900" indent="-342900">
              <a:buFont typeface="Wingdings" pitchFamily="2" charset="2"/>
              <a:buChar char="q"/>
            </a:pPr>
            <a:r>
              <a:rPr lang="en-US" sz="2400" dirty="0" smtClean="0">
                <a:latin typeface="Arial" pitchFamily="34" charset="0"/>
                <a:cs typeface="Arial" pitchFamily="34" charset="0"/>
              </a:rPr>
              <a:t>As </a:t>
            </a:r>
            <a:r>
              <a:rPr lang="en-US" sz="2400" dirty="0">
                <a:latin typeface="Arial" pitchFamily="34" charset="0"/>
                <a:cs typeface="Arial" pitchFamily="34" charset="0"/>
              </a:rPr>
              <a:t>part of that process, the district had the foresight to build an infrastructure to support additional cameras within the district’s instructional </a:t>
            </a:r>
            <a:r>
              <a:rPr lang="en-US" sz="2400" dirty="0" smtClean="0">
                <a:latin typeface="Arial" pitchFamily="34" charset="0"/>
                <a:cs typeface="Arial" pitchFamily="34" charset="0"/>
              </a:rPr>
              <a:t>buildings. </a:t>
            </a:r>
          </a:p>
          <a:p>
            <a:endParaRPr lang="en-US" sz="2400" dirty="0" smtClean="0">
              <a:latin typeface="Arial" pitchFamily="34" charset="0"/>
              <a:cs typeface="Arial" pitchFamily="34" charset="0"/>
            </a:endParaRPr>
          </a:p>
          <a:p>
            <a:pPr marL="342900" indent="-342900">
              <a:buFont typeface="Wingdings" pitchFamily="2" charset="2"/>
              <a:buChar char="q"/>
            </a:pPr>
            <a:r>
              <a:rPr lang="en-US" sz="2400" dirty="0" smtClean="0">
                <a:latin typeface="Arial" pitchFamily="34" charset="0"/>
                <a:cs typeface="Arial" pitchFamily="34" charset="0"/>
              </a:rPr>
              <a:t>The safety of our students and staff are a top priority of the Board of Education and we plan to install additional security cameras throughout the district to have complete coverage of both internal and external areas of our campuses.  </a:t>
            </a:r>
          </a:p>
          <a:p>
            <a:endParaRPr lang="en-US" sz="2400" dirty="0">
              <a:latin typeface="Arial" pitchFamily="34" charset="0"/>
              <a:cs typeface="Arial" pitchFamily="34" charset="0"/>
            </a:endParaRPr>
          </a:p>
          <a:p>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a:p>
            <a:r>
              <a:rPr lang="en-US" sz="2400" dirty="0" smtClean="0">
                <a:latin typeface="Arial" pitchFamily="34" charset="0"/>
                <a:cs typeface="Arial" pitchFamily="34" charset="0"/>
              </a:rPr>
              <a:t>				</a:t>
            </a:r>
          </a:p>
          <a:p>
            <a:endParaRPr lang="en-US" sz="2400" dirty="0">
              <a:latin typeface="Arial" pitchFamily="34" charset="0"/>
              <a:cs typeface="Arial" pitchFamily="34" charset="0"/>
            </a:endParaRPr>
          </a:p>
          <a:p>
            <a:endParaRPr lang="en-US" sz="2400" dirty="0">
              <a:latin typeface="Arial" pitchFamily="34" charset="0"/>
              <a:cs typeface="Arial" pitchFamily="34" charset="0"/>
            </a:endParaRPr>
          </a:p>
        </p:txBody>
      </p:sp>
      <p:pic>
        <p:nvPicPr>
          <p:cNvPr id="4098" name="Picture 2" descr="C:\Users\quinnk\AppData\Local\Microsoft\Windows\Temporary Internet Files\Content.IE5\32HYEQP3\Security-Camer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495800"/>
            <a:ext cx="1866900" cy="186690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quinnk\AppData\Local\Microsoft\Windows\Temporary Internet Files\Content.IE5\AGQZTMSQ\google_dorks_almas_hacking_security_camera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3981450"/>
            <a:ext cx="25908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0072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1"/>
            <a:ext cx="8382000" cy="5632311"/>
          </a:xfrm>
          <a:prstGeom prst="rect">
            <a:avLst/>
          </a:prstGeom>
        </p:spPr>
        <p:txBody>
          <a:bodyPr wrap="square">
            <a:spAutoFit/>
          </a:bodyPr>
          <a:lstStyle/>
          <a:p>
            <a:endParaRPr lang="en-US" sz="2400" u="sng" dirty="0" smtClean="0">
              <a:latin typeface="Arial" pitchFamily="34" charset="0"/>
              <a:cs typeface="Arial" pitchFamily="34" charset="0"/>
            </a:endParaRPr>
          </a:p>
          <a:p>
            <a:r>
              <a:rPr lang="en-US" sz="2400" u="sng" dirty="0" smtClean="0">
                <a:latin typeface="Arial" pitchFamily="34" charset="0"/>
                <a:cs typeface="Arial" pitchFamily="34" charset="0"/>
              </a:rPr>
              <a:t>Preliminary </a:t>
            </a:r>
            <a:r>
              <a:rPr lang="en-US" sz="2400" u="sng" dirty="0">
                <a:latin typeface="Arial" pitchFamily="34" charset="0"/>
                <a:cs typeface="Arial" pitchFamily="34" charset="0"/>
              </a:rPr>
              <a:t>Smart School Investment Plan Expenditures</a:t>
            </a:r>
            <a:endParaRPr lang="en-US" sz="2400" dirty="0">
              <a:latin typeface="Arial" pitchFamily="34" charset="0"/>
              <a:cs typeface="Arial" pitchFamily="34" charset="0"/>
            </a:endParaRPr>
          </a:p>
          <a:p>
            <a:r>
              <a:rPr lang="en-US" sz="2400" dirty="0">
                <a:latin typeface="Arial" pitchFamily="34" charset="0"/>
                <a:cs typeface="Arial" pitchFamily="34" charset="0"/>
              </a:rPr>
              <a:t> </a:t>
            </a:r>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a:p>
            <a:r>
              <a:rPr lang="en-US" sz="2400" dirty="0">
                <a:latin typeface="Arial" pitchFamily="34" charset="0"/>
                <a:cs typeface="Arial" pitchFamily="34" charset="0"/>
              </a:rPr>
              <a:t>Wireless </a:t>
            </a:r>
            <a:r>
              <a:rPr lang="en-US" sz="2400" dirty="0" smtClean="0">
                <a:latin typeface="Arial" pitchFamily="34" charset="0"/>
                <a:cs typeface="Arial" pitchFamily="34" charset="0"/>
              </a:rPr>
              <a:t>Access Point………………………….       $ </a:t>
            </a:r>
            <a:r>
              <a:rPr lang="en-US" sz="2400" dirty="0" smtClean="0">
                <a:latin typeface="Arial" pitchFamily="34" charset="0"/>
                <a:cs typeface="Arial" pitchFamily="34" charset="0"/>
              </a:rPr>
              <a:t>165,514</a:t>
            </a:r>
          </a:p>
          <a:p>
            <a:r>
              <a:rPr lang="en-US" sz="2400" dirty="0" smtClean="0">
                <a:latin typeface="Arial" pitchFamily="34" charset="0"/>
                <a:cs typeface="Arial" pitchFamily="34" charset="0"/>
              </a:rPr>
              <a:t>POE Network Switches…………………………          291,644</a:t>
            </a:r>
            <a:endParaRPr lang="en-US" sz="2400" dirty="0">
              <a:latin typeface="Arial" pitchFamily="34" charset="0"/>
              <a:cs typeface="Arial" pitchFamily="34" charset="0"/>
            </a:endParaRPr>
          </a:p>
          <a:p>
            <a:r>
              <a:rPr lang="en-US" sz="2400" dirty="0">
                <a:latin typeface="Arial" pitchFamily="34" charset="0"/>
                <a:cs typeface="Arial" pitchFamily="34" charset="0"/>
              </a:rPr>
              <a:t>Laptop Replacements</a:t>
            </a:r>
            <a:r>
              <a:rPr lang="en-US" sz="2400" dirty="0" smtClean="0">
                <a:latin typeface="Arial" pitchFamily="34" charset="0"/>
                <a:cs typeface="Arial" pitchFamily="34" charset="0"/>
              </a:rPr>
              <a:t>…………………………..           </a:t>
            </a:r>
            <a:r>
              <a:rPr lang="en-US" sz="2400" dirty="0" smtClean="0">
                <a:latin typeface="Arial" pitchFamily="34" charset="0"/>
                <a:cs typeface="Arial" pitchFamily="34" charset="0"/>
              </a:rPr>
              <a:t>50,000</a:t>
            </a:r>
            <a:endParaRPr lang="en-US" sz="2400" dirty="0">
              <a:latin typeface="Arial" pitchFamily="34" charset="0"/>
              <a:cs typeface="Arial" pitchFamily="34" charset="0"/>
            </a:endParaRPr>
          </a:p>
          <a:p>
            <a:r>
              <a:rPr lang="en-US" sz="2400" dirty="0">
                <a:latin typeface="Arial" pitchFamily="34" charset="0"/>
                <a:cs typeface="Arial" pitchFamily="34" charset="0"/>
              </a:rPr>
              <a:t>Desktop Replacements</a:t>
            </a:r>
            <a:r>
              <a:rPr lang="en-US" sz="2400" dirty="0" smtClean="0">
                <a:latin typeface="Arial" pitchFamily="34" charset="0"/>
                <a:cs typeface="Arial" pitchFamily="34" charset="0"/>
              </a:rPr>
              <a:t>……………..…………..        </a:t>
            </a:r>
            <a:r>
              <a:rPr lang="en-US" sz="2400" dirty="0" smtClean="0">
                <a:latin typeface="Arial" pitchFamily="34" charset="0"/>
                <a:cs typeface="Arial" pitchFamily="34" charset="0"/>
              </a:rPr>
              <a:t>225,000</a:t>
            </a:r>
            <a:endParaRPr lang="en-US" sz="2400" dirty="0">
              <a:latin typeface="Arial" pitchFamily="34" charset="0"/>
              <a:cs typeface="Arial" pitchFamily="34" charset="0"/>
            </a:endParaRPr>
          </a:p>
          <a:p>
            <a:r>
              <a:rPr lang="en-US" sz="2400" dirty="0">
                <a:latin typeface="Arial" pitchFamily="34" charset="0"/>
                <a:cs typeface="Arial" pitchFamily="34" charset="0"/>
              </a:rPr>
              <a:t>iPads/Chrome books</a:t>
            </a:r>
            <a:r>
              <a:rPr lang="en-US" sz="2400" dirty="0" smtClean="0">
                <a:latin typeface="Arial" pitchFamily="34" charset="0"/>
                <a:cs typeface="Arial" pitchFamily="34" charset="0"/>
              </a:rPr>
              <a:t>……………………………	      </a:t>
            </a:r>
            <a:r>
              <a:rPr lang="en-US" sz="2400" dirty="0" smtClean="0">
                <a:latin typeface="Arial" pitchFamily="34" charset="0"/>
                <a:cs typeface="Arial" pitchFamily="34" charset="0"/>
              </a:rPr>
              <a:t>185,000</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Servers/Storage Devices……………………….          55,706</a:t>
            </a:r>
            <a:endParaRPr lang="en-US" sz="2400" dirty="0">
              <a:latin typeface="Arial" pitchFamily="34" charset="0"/>
              <a:cs typeface="Arial" pitchFamily="34" charset="0"/>
            </a:endParaRPr>
          </a:p>
          <a:p>
            <a:r>
              <a:rPr lang="en-US" sz="2400" dirty="0">
                <a:latin typeface="Arial" pitchFamily="34" charset="0"/>
                <a:cs typeface="Arial" pitchFamily="34" charset="0"/>
              </a:rPr>
              <a:t>Security Cameras</a:t>
            </a:r>
            <a:r>
              <a:rPr lang="en-US" sz="2400" dirty="0" smtClean="0">
                <a:latin typeface="Arial" pitchFamily="34" charset="0"/>
                <a:cs typeface="Arial" pitchFamily="34" charset="0"/>
              </a:rPr>
              <a:t>……………………………….           25,000</a:t>
            </a:r>
            <a:endParaRPr lang="en-US" sz="2400" dirty="0">
              <a:latin typeface="Arial" pitchFamily="34" charset="0"/>
              <a:cs typeface="Arial" pitchFamily="34" charset="0"/>
            </a:endParaRPr>
          </a:p>
          <a:p>
            <a:r>
              <a:rPr lang="en-US" sz="2400" dirty="0">
                <a:latin typeface="Arial" pitchFamily="34" charset="0"/>
                <a:cs typeface="Arial" pitchFamily="34" charset="0"/>
              </a:rPr>
              <a:t> </a:t>
            </a:r>
            <a:endParaRPr lang="en-US" sz="2400" dirty="0" smtClean="0">
              <a:latin typeface="Arial" pitchFamily="34" charset="0"/>
              <a:cs typeface="Arial" pitchFamily="34" charset="0"/>
            </a:endParaRPr>
          </a:p>
          <a:p>
            <a:endParaRPr lang="en-US" sz="2400" dirty="0">
              <a:latin typeface="Arial" pitchFamily="34" charset="0"/>
              <a:cs typeface="Arial" pitchFamily="34" charset="0"/>
            </a:endParaRPr>
          </a:p>
          <a:p>
            <a:r>
              <a:rPr lang="en-US" sz="2400" b="1" dirty="0">
                <a:latin typeface="Arial" pitchFamily="34" charset="0"/>
                <a:cs typeface="Arial" pitchFamily="34" charset="0"/>
              </a:rPr>
              <a:t>Initial Phase </a:t>
            </a:r>
            <a:r>
              <a:rPr lang="en-US" sz="2400" b="1" dirty="0" smtClean="0">
                <a:latin typeface="Arial" pitchFamily="34" charset="0"/>
                <a:cs typeface="Arial" pitchFamily="34" charset="0"/>
              </a:rPr>
              <a:t>Expenditures 	                         $ </a:t>
            </a:r>
            <a:r>
              <a:rPr lang="en-US" sz="2400" b="1" dirty="0" smtClean="0">
                <a:latin typeface="Arial" pitchFamily="34" charset="0"/>
                <a:cs typeface="Arial" pitchFamily="34" charset="0"/>
              </a:rPr>
              <a:t>998,864</a:t>
            </a:r>
            <a:endParaRPr lang="en-US" sz="2400" dirty="0">
              <a:latin typeface="Arial" pitchFamily="34" charset="0"/>
              <a:cs typeface="Arial" pitchFamily="34" charset="0"/>
            </a:endParaRPr>
          </a:p>
          <a:p>
            <a:r>
              <a:rPr lang="en-US" sz="2400" b="1" dirty="0">
                <a:latin typeface="Arial" pitchFamily="34" charset="0"/>
                <a:cs typeface="Arial" pitchFamily="34" charset="0"/>
              </a:rPr>
              <a:t>Future Phases for Replacement Cycles	</a:t>
            </a:r>
            <a:r>
              <a:rPr lang="en-US" sz="2400" b="1" dirty="0" smtClean="0">
                <a:latin typeface="Arial" pitchFamily="34" charset="0"/>
                <a:cs typeface="Arial" pitchFamily="34" charset="0"/>
              </a:rPr>
              <a:t>   </a:t>
            </a:r>
            <a:r>
              <a:rPr lang="en-US" sz="2400" b="1" dirty="0">
                <a:latin typeface="Arial" pitchFamily="34" charset="0"/>
                <a:cs typeface="Arial" pitchFamily="34" charset="0"/>
              </a:rPr>
              <a:t>$ </a:t>
            </a:r>
            <a:r>
              <a:rPr lang="en-US" sz="2400" b="1" dirty="0" smtClean="0">
                <a:latin typeface="Arial" pitchFamily="34" charset="0"/>
                <a:cs typeface="Arial" pitchFamily="34" charset="0"/>
              </a:rPr>
              <a:t>655,107</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827442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quinnk\AppData\Local\Microsoft\Windows\Temporary Internet Files\Content.IE5\SFZ7WP1K\Captura-de-pantalla-2014-01-10-a-las-17.38.02-295x295[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378268"/>
            <a:ext cx="22860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tse1.mm.bing.net/th?&amp;id=OIP.Md98a895aa0c5916278d6a05b477e450bo0&amp;w=300&amp;h=300&amp;c=0&amp;pid=1.9&amp;rs=0&amp;p=0&amp;r=0">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378268"/>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se1.mm.bing.net/th?&amp;id=OIP.Ma00c4ff72c6d35298fa4d1777c5cd7ceH0&amp;w=300&amp;h=219&amp;c=0&amp;pid=1.9&amp;rs=0&amp;p=0&amp;r=0">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86500" y="1578292"/>
            <a:ext cx="2857500" cy="20859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tse1.mm.bing.net/th?&amp;id=OIP.Mf16bf0dc833b23a65331c852cad8280eo0&amp;w=300&amp;h=199&amp;c=0&amp;pid=1.9&amp;rs=0&amp;p=0&amp;r=0">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5450" y="4572000"/>
            <a:ext cx="2857500" cy="189547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p:txBody>
          <a:bodyPr/>
          <a:lstStyle/>
          <a:p>
            <a:r>
              <a:rPr lang="en-US" dirty="0" smtClean="0"/>
              <a:t>Versatility&amp; Diversity</a:t>
            </a:r>
            <a:endParaRPr lang="en-US" dirty="0"/>
          </a:p>
        </p:txBody>
      </p:sp>
    </p:spTree>
    <p:extLst>
      <p:ext uri="{BB962C8B-B14F-4D97-AF65-F5344CB8AC3E}">
        <p14:creationId xmlns:p14="http://schemas.microsoft.com/office/powerpoint/2010/main" val="1895186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520</Words>
  <Application>Microsoft Office PowerPoint</Application>
  <PresentationFormat>On-screen Show (4:3)</PresentationFormat>
  <Paragraphs>64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Chittenango Central School District  Smart Schools Investment Plant (SSIP)  </vt:lpstr>
      <vt:lpstr>What is the Smart Schools Bond Act?</vt:lpstr>
      <vt:lpstr>District Allocation</vt:lpstr>
      <vt:lpstr>District Overview of the SSIP</vt:lpstr>
      <vt:lpstr>PowerPoint Presentation</vt:lpstr>
      <vt:lpstr>PowerPoint Presentation</vt:lpstr>
      <vt:lpstr>PowerPoint Presentation</vt:lpstr>
      <vt:lpstr>PowerPoint Presentation</vt:lpstr>
      <vt:lpstr>Versatility&amp; Diversity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Chittenango Central School District  Smart Schools Investment Plant (SSIP)</dc:title>
  <dc:creator>Kathleen Quinn</dc:creator>
  <cp:lastModifiedBy>Scott Mahardy</cp:lastModifiedBy>
  <cp:revision>18</cp:revision>
  <cp:lastPrinted>2016-04-05T14:08:47Z</cp:lastPrinted>
  <dcterms:created xsi:type="dcterms:W3CDTF">2016-04-05T12:09:39Z</dcterms:created>
  <dcterms:modified xsi:type="dcterms:W3CDTF">2016-04-15T13:44:52Z</dcterms:modified>
</cp:coreProperties>
</file>