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4" r:id="rId6"/>
    <p:sldId id="260" r:id="rId7"/>
    <p:sldId id="277" r:id="rId8"/>
    <p:sldId id="278" r:id="rId9"/>
    <p:sldId id="261" r:id="rId10"/>
    <p:sldId id="279" r:id="rId11"/>
    <p:sldId id="286" r:id="rId12"/>
    <p:sldId id="285" r:id="rId13"/>
    <p:sldId id="284" r:id="rId14"/>
    <p:sldId id="288" r:id="rId15"/>
    <p:sldId id="287" r:id="rId16"/>
    <p:sldId id="289" r:id="rId17"/>
    <p:sldId id="290" r:id="rId18"/>
    <p:sldId id="283" r:id="rId19"/>
    <p:sldId id="265" r:id="rId20"/>
    <p:sldId id="266" r:id="rId21"/>
    <p:sldId id="267" r:id="rId22"/>
    <p:sldId id="268" r:id="rId23"/>
    <p:sldId id="276" r:id="rId24"/>
    <p:sldId id="274" r:id="rId25"/>
    <p:sldId id="273" r:id="rId26"/>
    <p:sldId id="291" r:id="rId27"/>
    <p:sldId id="272" r:id="rId28"/>
    <p:sldId id="270" r:id="rId2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76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D1D859E0-FBFE-4427-AF0C-FCD4A8A4C892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45425CCA-CB14-4BDE-8FE5-5BCC4671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82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6455D-4919-4BE7-AA0D-08011E798CD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07E2D-C134-453D-B845-C6B71DD25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4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/>
              <a:t>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5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/>
              <a:t>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5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/>
              <a:t>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3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/>
              <a:t>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6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/>
              <a:t>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9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/>
              <a:t>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7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/>
              <a:t>2/4/2013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1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8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/>
              <a:t>2/4/2013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7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/>
              <a:t>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0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/>
              <a:t>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4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9122-60D3-4563-A67F-48DBA8AD13AB}" type="datetimeFigureOut">
              <a:rPr lang="en-US" smtClean="0"/>
              <a:t>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D040-8D30-4438-B098-DC6070B6F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1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304800"/>
            <a:ext cx="5100638" cy="50434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  <a:cs typeface="Arial" pitchFamily="34" charset="0"/>
              </a:rPr>
              <a:t>Planning Today </a:t>
            </a:r>
            <a:r>
              <a:rPr lang="en-US" sz="2800" dirty="0">
                <a:latin typeface="Arial Black" pitchFamily="34" charset="0"/>
                <a:cs typeface="Arial" pitchFamily="34" charset="0"/>
              </a:rPr>
              <a:t>F</a:t>
            </a:r>
            <a:r>
              <a:rPr lang="en-US" sz="2800" dirty="0" smtClean="0">
                <a:latin typeface="Arial Black" pitchFamily="34" charset="0"/>
                <a:cs typeface="Arial" pitchFamily="34" charset="0"/>
              </a:rPr>
              <a:t>or Our Children’s Future</a:t>
            </a:r>
            <a:br>
              <a:rPr lang="en-US" sz="2800" dirty="0" smtClean="0">
                <a:latin typeface="Arial Black" pitchFamily="34" charset="0"/>
                <a:cs typeface="Arial" pitchFamily="34" charset="0"/>
              </a:rPr>
            </a:br>
            <a:r>
              <a:rPr lang="en-US" sz="28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 Black" pitchFamily="34" charset="0"/>
                <a:cs typeface="Arial" pitchFamily="34" charset="0"/>
              </a:rPr>
            </a:br>
            <a:r>
              <a:rPr lang="en-US" sz="28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 Black" pitchFamily="34" charset="0"/>
                <a:cs typeface="Arial" pitchFamily="34" charset="0"/>
              </a:rPr>
            </a:br>
            <a:r>
              <a:rPr lang="en-US" sz="2800" dirty="0" smtClean="0">
                <a:latin typeface="Arial Black" pitchFamily="34" charset="0"/>
                <a:cs typeface="Arial" pitchFamily="34" charset="0"/>
              </a:rPr>
              <a:t>CCS Facilities Study</a:t>
            </a:r>
            <a:r>
              <a:rPr lang="en-US" sz="2800" dirty="0">
                <a:latin typeface="Arial Black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 Black" pitchFamily="34" charset="0"/>
                <a:cs typeface="Arial" pitchFamily="34" charset="0"/>
              </a:rPr>
            </a:br>
            <a:r>
              <a:rPr lang="en-US" sz="2800" dirty="0" smtClean="0">
                <a:latin typeface="Arial Black" pitchFamily="34" charset="0"/>
                <a:cs typeface="Arial" pitchFamily="34" charset="0"/>
              </a:rPr>
              <a:t>Follow-Up Informational Presentation</a:t>
            </a:r>
            <a:br>
              <a:rPr lang="en-US" sz="2800" dirty="0" smtClean="0">
                <a:latin typeface="Arial Black" pitchFamily="34" charset="0"/>
                <a:cs typeface="Arial" pitchFamily="34" charset="0"/>
              </a:rPr>
            </a:br>
            <a:r>
              <a:rPr lang="en-US" sz="2800" dirty="0" smtClean="0">
                <a:latin typeface="Arial Black" pitchFamily="34" charset="0"/>
                <a:cs typeface="Arial" pitchFamily="34" charset="0"/>
              </a:rPr>
              <a:t>February 4, 2013</a:t>
            </a:r>
            <a:br>
              <a:rPr lang="en-US" sz="2800" dirty="0" smtClean="0">
                <a:latin typeface="Arial Black" pitchFamily="34" charset="0"/>
                <a:cs typeface="Arial" pitchFamily="34" charset="0"/>
              </a:rPr>
            </a:br>
            <a:r>
              <a:rPr lang="en-US" sz="2800" dirty="0" smtClean="0">
                <a:latin typeface="Arial Black" pitchFamily="34" charset="0"/>
                <a:cs typeface="Arial" pitchFamily="34" charset="0"/>
              </a:rPr>
              <a:t>6:00 PM - CHS</a:t>
            </a:r>
            <a:endParaRPr lang="en-US" sz="28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14" y="5348288"/>
            <a:ext cx="1076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164127" cy="624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8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Black" pitchFamily="34" charset="0"/>
                <a:cs typeface="Arial" pitchFamily="34" charset="0"/>
              </a:rPr>
              <a:t>Declining Enrollment</a:t>
            </a:r>
            <a:endParaRPr lang="en-US" sz="24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1973		To	        1992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(3340 Students)			(2750 Students)			17.7%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1992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To 	         2002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(2750 Students)			(2530 Students)			8%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2002		To	         2012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(2530 Students)			(2070 Students)			18.2%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smtClean="0">
                <a:ln>
                  <a:solidFill>
                    <a:srgbClr val="FF0000"/>
                  </a:solidFill>
                </a:ln>
                <a:latin typeface="Arial" pitchFamily="34" charset="0"/>
                <a:cs typeface="Arial" pitchFamily="34" charset="0"/>
              </a:rPr>
              <a:t>2012		To	         2017	</a:t>
            </a:r>
          </a:p>
          <a:p>
            <a:pPr marL="0" indent="0">
              <a:buNone/>
            </a:pPr>
            <a:r>
              <a:rPr lang="en-US" sz="2000" dirty="0" smtClean="0">
                <a:ln>
                  <a:solidFill>
                    <a:srgbClr val="FF0000"/>
                  </a:solidFill>
                </a:ln>
                <a:latin typeface="Arial" pitchFamily="34" charset="0"/>
                <a:cs typeface="Arial" pitchFamily="34" charset="0"/>
              </a:rPr>
              <a:t>(2070 Students)			(1890 Students)			 8.7%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1973		To	         2012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(3340 Students)			(2070 Students)		           	38%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01803" y="1524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20001" y="2667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52603" y="4792980"/>
            <a:ext cx="1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652603" y="3657600"/>
            <a:ext cx="0" cy="376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57684" y="5791198"/>
            <a:ext cx="0" cy="437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8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Kindergarten Enrollment History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 marL="0" indent="0" fontAlgn="b">
              <a:buNone/>
            </a:pPr>
            <a:r>
              <a:rPr lang="en-US" dirty="0"/>
              <a:t> 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982761"/>
              </p:ext>
            </p:extLst>
          </p:nvPr>
        </p:nvGraphicFramePr>
        <p:xfrm>
          <a:off x="2209800" y="990600"/>
          <a:ext cx="4419600" cy="5782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4900"/>
                <a:gridCol w="1684700"/>
              </a:tblGrid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School Year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Total K</a:t>
                      </a:r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1989-90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7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1990-91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1991-92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1992-93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1993-94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1994-95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1995-96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1996-97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1997-98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1998-99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1999-00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2000-01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2001-02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2002-03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2003-04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2004-05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2005-06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2006-07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2007-08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2008-09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2009-10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2010-11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2011-12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2012-13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2013-14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2014-15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2015-16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2016-17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1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330179"/>
              </p:ext>
            </p:extLst>
          </p:nvPr>
        </p:nvGraphicFramePr>
        <p:xfrm>
          <a:off x="1600200" y="838200"/>
          <a:ext cx="5714999" cy="5791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728"/>
                <a:gridCol w="1405445"/>
                <a:gridCol w="2093826"/>
              </a:tblGrid>
              <a:tr h="2311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School Year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K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Lake Street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1989-90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1990-91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1991-92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1992-93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1993-94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1994-95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1995-96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1996-97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1997-98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1998-99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1999-00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2000-01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2001-02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2002-03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2003-04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2004-05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2005-06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2006-07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2007-08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2008-09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2009-10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2010-11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2011-12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2012-13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2013-14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2014-15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2015-16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2016-17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9" marR="8869" marT="886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457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Kindergarten Enrollment History Continued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4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Kindergarten Enrollment History Continued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694435"/>
              </p:ext>
            </p:extLst>
          </p:nvPr>
        </p:nvGraphicFramePr>
        <p:xfrm>
          <a:off x="1676400" y="990600"/>
          <a:ext cx="5791200" cy="570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1542"/>
                <a:gridCol w="1053922"/>
                <a:gridCol w="1570130"/>
                <a:gridCol w="1505606"/>
              </a:tblGrid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School Year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K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Lake Street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Bridgeport</a:t>
                      </a:r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1989-90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1990-91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1991-92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1992-93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1993-94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1994-95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1995-96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1996-97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1997-98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1998-99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1999-00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2000-01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2001-02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2002-03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2003-04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2004-05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2005-06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2006-07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2007-08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2008-09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2009-10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2010-11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2011-12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2012-13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2013-14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2014-15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2015-16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2016-17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9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Kindergarten Enrollment History Continued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838358"/>
              </p:ext>
            </p:extLst>
          </p:nvPr>
        </p:nvGraphicFramePr>
        <p:xfrm>
          <a:off x="1371601" y="914400"/>
          <a:ext cx="6096000" cy="5734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9332"/>
                <a:gridCol w="843201"/>
                <a:gridCol w="1256198"/>
                <a:gridCol w="1204573"/>
                <a:gridCol w="1462696"/>
              </a:tblGrid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School Year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K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Lake Street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Bridgeport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Bridgeport %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1989-90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1990-91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1991-92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1992-93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1993-94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1994-95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1995-96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1996-97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1997-98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1998-99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1999-00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2000-01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2001-02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2002-03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2003-04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2004-05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2005-06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2006-07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2007-08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2008-09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2009-10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2010-11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2011-12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2012-13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2013-14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2014-15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2015-16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2016-17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58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Kindergarten Enrollment History Continued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196157"/>
              </p:ext>
            </p:extLst>
          </p:nvPr>
        </p:nvGraphicFramePr>
        <p:xfrm>
          <a:off x="1449420" y="990596"/>
          <a:ext cx="6245160" cy="5758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506"/>
                <a:gridCol w="592761"/>
                <a:gridCol w="883093"/>
                <a:gridCol w="846801"/>
                <a:gridCol w="1048215"/>
                <a:gridCol w="43554"/>
                <a:gridCol w="1315566"/>
                <a:gridCol w="580664"/>
              </a:tblGrid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School Year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K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Lake Street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Bridgeport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Bridgeport %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l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 Enrollment Comparison To Current Class   G=Graduated</a:t>
                      </a:r>
                      <a:endParaRPr lang="en-US" sz="1200" b="1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1989-90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1990-91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1991-92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1992-93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1993-94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1994-95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1995-96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1996-97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1997-98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1998-99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1999-00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2000-01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2001-02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2002-03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2003-04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2004-05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2005-06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2006-07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2007-08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2008-09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2009-10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2010-11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2011-12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2012-13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2013-14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2014-15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2015-16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2016-17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marL="9077" marR="9077" marT="90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60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Kindergarten Enrollment History Continued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799503"/>
              </p:ext>
            </p:extLst>
          </p:nvPr>
        </p:nvGraphicFramePr>
        <p:xfrm>
          <a:off x="457200" y="838200"/>
          <a:ext cx="7772402" cy="5734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867"/>
                <a:gridCol w="668346"/>
                <a:gridCol w="995698"/>
                <a:gridCol w="954778"/>
                <a:gridCol w="1189070"/>
                <a:gridCol w="41914"/>
                <a:gridCol w="1309411"/>
                <a:gridCol w="828612"/>
                <a:gridCol w="654706"/>
              </a:tblGrid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School Year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Total K</a:t>
                      </a:r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Lake Street</a:t>
                      </a:r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Bridgeport</a:t>
                      </a:r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Bridgeport %</a:t>
                      </a:r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19" gridSpan="2">
                  <a:txBody>
                    <a:bodyPr/>
                    <a:lstStyle/>
                    <a:p>
                      <a:pPr algn="l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19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K Enrollment Comparison To Current Class   G=Graduated</a:t>
                      </a:r>
                      <a:endParaRPr lang="en-US" sz="1200" b="1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1989-90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1990-91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1991-92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1992-93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1993-94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1994-95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1995-96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1996-97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1997-98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1998-99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1999-00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2000-01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2001-02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2002-03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2003-04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2004-05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2005-06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2006-07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Live Birth Data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2007-08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2008-09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2009-10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2010-11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2011-12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2012-13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2013-14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2014-15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2015-16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2016-17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7" marR="8257" marT="825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5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Kindergarten Enrollment History Continued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538538"/>
              </p:ext>
            </p:extLst>
          </p:nvPr>
        </p:nvGraphicFramePr>
        <p:xfrm>
          <a:off x="152401" y="685800"/>
          <a:ext cx="8839198" cy="6065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2066"/>
                <a:gridCol w="1040104"/>
                <a:gridCol w="659741"/>
                <a:gridCol w="982881"/>
                <a:gridCol w="942488"/>
                <a:gridCol w="1144452"/>
                <a:gridCol w="41668"/>
                <a:gridCol w="1321574"/>
                <a:gridCol w="817946"/>
                <a:gridCol w="646278"/>
              </a:tblGrid>
              <a:tr h="526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Bolivar Heights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School Year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K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Lake Street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Bridgeport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Bridgeport %</a:t>
                      </a:r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19" gridSpan="2">
                  <a:txBody>
                    <a:bodyPr/>
                    <a:lstStyle/>
                    <a:p>
                      <a:pPr algn="l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19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K Enrollment Comparison To Current Class   G=Graduated</a:t>
                      </a:r>
                      <a:endParaRPr lang="en-US" sz="1200" b="1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1989-90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1990-91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1991-92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1992-93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1993-94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1994-95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1995-96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1996-97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1997-98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1998-99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1999-00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2000-01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2001-02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2002-03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2003-04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2004-05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8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2005-06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0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2006-07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Live Birth Data</a:t>
                      </a:r>
                      <a:endParaRPr lang="en-US" sz="1200" b="1" i="0" u="sng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4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2007-08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4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2008-09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166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4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2009-10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4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2010-11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4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123 Total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2011-12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4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Homes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2012-13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4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Currently 128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2013-14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4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students in 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2014-15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4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Bolivar Heights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2015-16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4307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2016-17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4" marR="8134" marT="813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826891"/>
              </p:ext>
            </p:extLst>
          </p:nvPr>
        </p:nvGraphicFramePr>
        <p:xfrm>
          <a:off x="457200" y="685791"/>
          <a:ext cx="8229600" cy="6019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120"/>
                <a:gridCol w="971287"/>
                <a:gridCol w="616091"/>
                <a:gridCol w="917850"/>
                <a:gridCol w="880131"/>
                <a:gridCol w="1042121"/>
                <a:gridCol w="76200"/>
                <a:gridCol w="1223455"/>
                <a:gridCol w="763827"/>
                <a:gridCol w="603518"/>
              </a:tblGrid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solidFill>
                            <a:schemeClr val="tx1"/>
                          </a:solidFill>
                          <a:effectLst/>
                        </a:rPr>
                        <a:t>Bolivar Heights</a:t>
                      </a:r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solidFill>
                            <a:schemeClr val="tx1"/>
                          </a:solidFill>
                          <a:effectLst/>
                        </a:rPr>
                        <a:t>School Year</a:t>
                      </a:r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solidFill>
                            <a:schemeClr val="tx1"/>
                          </a:solidFill>
                          <a:effectLst/>
                        </a:rPr>
                        <a:t>Total K</a:t>
                      </a:r>
                      <a:endParaRPr lang="en-US" sz="11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solidFill>
                            <a:schemeClr val="tx1"/>
                          </a:solidFill>
                          <a:effectLst/>
                        </a:rPr>
                        <a:t>Lake Street</a:t>
                      </a:r>
                      <a:endParaRPr lang="en-US" sz="11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solidFill>
                            <a:schemeClr val="tx1"/>
                          </a:solidFill>
                          <a:effectLst/>
                        </a:rPr>
                        <a:t>Bridgeport</a:t>
                      </a:r>
                      <a:endParaRPr lang="en-US" sz="11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solidFill>
                            <a:schemeClr val="tx1"/>
                          </a:solidFill>
                          <a:effectLst/>
                        </a:rPr>
                        <a:t>Bridgeport %</a:t>
                      </a:r>
                      <a:endParaRPr lang="en-US" sz="11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9" gridSpan="2">
                  <a:txBody>
                    <a:bodyPr/>
                    <a:lstStyle/>
                    <a:p>
                      <a:pPr algn="l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9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 Enrollment Comparison To Current Class   G=Graduated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1989-90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1990-91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1991-92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1992-93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1993-94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1994-95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1995-96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1996-97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1997-98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1998-99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1999-00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2000-01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2001-02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2002-03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133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2003-04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2004-05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2005-06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2006-07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solidFill>
                            <a:schemeClr val="tx1"/>
                          </a:solidFill>
                          <a:effectLst/>
                        </a:rPr>
                        <a:t>Live Birth Data</a:t>
                      </a:r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2007-08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2008-09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149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2009-10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2010-11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123 Total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2011-12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141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Homes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2012-13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Currently 128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2013-14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students in 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2014-15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115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Bolivar Heights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2015-16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3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2016-17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502" marR="8502" marT="85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95120" y="150612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Kindergarten Enrollment History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6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Black" pitchFamily="34" charset="0"/>
                <a:cs typeface="Arial" pitchFamily="34" charset="0"/>
              </a:rPr>
              <a:t>Closing Two Buildings</a:t>
            </a:r>
            <a:endParaRPr lang="en-US" sz="24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the middle school a K-5 building: (Not Possible)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6 grade levels at 7 sections each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Need 42 general education classrooms (Will not work)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Middle school only has 31 general education classrooms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the middle school a K-4 building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5 grade levels at 7 sections each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Need 35 general education classrooms (Will not work)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Bolivar a 5-7 building (Need to do complete retro-fit)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Very expensive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the high school a 8-12 building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Concerns about social mix, shared staffing, shared rooms, scheduling, athletic transportation, co-teaching, state and regents testing.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Large numbers (847 students)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Middle school and elementary buildings are designed much differently; a significant amount of capital improvements would need to be done to each building – retro-fit.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District Goals for Future Years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proposed building closure should provide financial support for the implementation of our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Long Range Plan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which strives to:  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aintain quality academic and extracurricular programs;</a:t>
            </a: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aintain all staffing necessary to provide a high-quality educational program;</a:t>
            </a: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aintain all of our facilities; and </a:t>
            </a: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ontinue building excellence in education while being fiscally responsible to the taxpayers.  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73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Closing Two Buildings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Bolivar a K-3 building - (Major renovations needed)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526 students (That’s with 91 students in Kindergarten)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 grade levels at 7 sections each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Need 28 general education classrooms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Bolivar has 21 general education classrooms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Must add on a minimum of 10 classrooms (5.5 to 6.0 million dollar cost for renovations); Need 7 more general education classrooms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Would need an additional 3 classrooms for ancillary services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the middle school a 4-7 building - (607 students)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Concerned about the mix of grade levels; socially and academically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Bussing concerns with the start times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the high school a 8-12 building - (847 students)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Same concerns as previously stated; including large enrollment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Black" pitchFamily="34" charset="0"/>
              </a:rPr>
              <a:t>Can </a:t>
            </a:r>
            <a:r>
              <a:rPr lang="en-US" sz="2400" dirty="0">
                <a:latin typeface="Arial Black" pitchFamily="34" charset="0"/>
              </a:rPr>
              <a:t>W</a:t>
            </a:r>
            <a:r>
              <a:rPr lang="en-US" sz="2400" dirty="0" smtClean="0">
                <a:latin typeface="Arial Black" pitchFamily="34" charset="0"/>
              </a:rPr>
              <a:t>e </a:t>
            </a:r>
            <a:r>
              <a:rPr lang="en-US" sz="2400" dirty="0">
                <a:latin typeface="Arial Black" pitchFamily="34" charset="0"/>
              </a:rPr>
              <a:t>C</a:t>
            </a:r>
            <a:r>
              <a:rPr lang="en-US" sz="2400" dirty="0" smtClean="0">
                <a:latin typeface="Arial Black" pitchFamily="34" charset="0"/>
              </a:rPr>
              <a:t>lose </a:t>
            </a:r>
            <a:r>
              <a:rPr lang="en-US" sz="2400" dirty="0">
                <a:latin typeface="Arial Black" pitchFamily="34" charset="0"/>
              </a:rPr>
              <a:t>A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>
                <a:latin typeface="Arial Black" pitchFamily="34" charset="0"/>
              </a:rPr>
              <a:t>B</a:t>
            </a:r>
            <a:r>
              <a:rPr lang="en-US" sz="2400" dirty="0" smtClean="0">
                <a:latin typeface="Arial Black" pitchFamily="34" charset="0"/>
              </a:rPr>
              <a:t>uilding </a:t>
            </a:r>
            <a:r>
              <a:rPr lang="en-US" sz="2400" dirty="0">
                <a:latin typeface="Arial Black" pitchFamily="34" charset="0"/>
              </a:rPr>
              <a:t>N</a:t>
            </a:r>
            <a:r>
              <a:rPr lang="en-US" sz="2400" dirty="0" smtClean="0">
                <a:latin typeface="Arial Black" pitchFamily="34" charset="0"/>
              </a:rPr>
              <a:t>ext </a:t>
            </a:r>
            <a:r>
              <a:rPr lang="en-US" sz="2400" dirty="0">
                <a:latin typeface="Arial Black" pitchFamily="34" charset="0"/>
              </a:rPr>
              <a:t>Y</a:t>
            </a:r>
            <a:r>
              <a:rPr lang="en-US" sz="2400" dirty="0" smtClean="0">
                <a:latin typeface="Arial Black" pitchFamily="34" charset="0"/>
              </a:rPr>
              <a:t>ear?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Close Lake Street or Bridgeport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Bridgeport or Lake Street a K-2 building -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375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students)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 grade levels at 7 sections each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Would require 21 general education classrooms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Bridgeport only has 18 general education classrooms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Lake Street has 17 general education classrooms    </a:t>
            </a:r>
          </a:p>
          <a:p>
            <a:pPr marL="0" indent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Bolivar a 3-5 building -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449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students)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 grade levels at 7 sections each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Yes, this could work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Bolivar has 21 general education classrooms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600" b="1" u="sng" dirty="0" smtClean="0">
                <a:latin typeface="Arial" pitchFamily="34" charset="0"/>
                <a:cs typeface="Arial" pitchFamily="34" charset="0"/>
              </a:rPr>
              <a:t>Can We Close </a:t>
            </a:r>
            <a:r>
              <a:rPr lang="en-US" sz="2600" b="1" u="sng" dirty="0">
                <a:latin typeface="Arial" pitchFamily="34" charset="0"/>
                <a:cs typeface="Arial" pitchFamily="34" charset="0"/>
              </a:rPr>
              <a:t>Lake Street or </a:t>
            </a:r>
            <a:r>
              <a:rPr lang="en-US" sz="2600" b="1" u="sng" dirty="0" smtClean="0">
                <a:latin typeface="Arial" pitchFamily="34" charset="0"/>
                <a:cs typeface="Arial" pitchFamily="34" charset="0"/>
              </a:rPr>
              <a:t>Bridgeport Next Year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Lake Street or Bridgeport a K-1 building -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303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Would require 14 general education classrooms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Concerns with time on a bus for elementary students and increased transportation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costs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Bolivar a 2-4 building -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443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students)</a:t>
            </a:r>
          </a:p>
          <a:p>
            <a:pPr marL="0" indent="0"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Would require 21 general education classrooms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Concerns with time on a bus for elementary students and increased transportation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costs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the middle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chool a 5-8 building -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626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students)</a:t>
            </a:r>
          </a:p>
          <a:p>
            <a:pPr marL="0" indent="0"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Keep the high school as a 9-12 building -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673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students)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Consider this overall option very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isruptive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Black" pitchFamily="34" charset="0"/>
              </a:rPr>
              <a:t>K-4 Bridgeport Students to </a:t>
            </a:r>
            <a:r>
              <a:rPr lang="en-US" sz="2400" dirty="0">
                <a:latin typeface="Arial Black" pitchFamily="34" charset="0"/>
              </a:rPr>
              <a:t>LS/BRE</a:t>
            </a:r>
            <a:br>
              <a:rPr lang="en-US" sz="2400" dirty="0">
                <a:latin typeface="Arial Black" pitchFamily="34" charset="0"/>
              </a:rPr>
            </a:br>
            <a:r>
              <a:rPr lang="en-US" sz="2400" dirty="0">
                <a:latin typeface="Arial Black" pitchFamily="34" charset="0"/>
              </a:rPr>
              <a:t>Or Vice </a:t>
            </a:r>
            <a:r>
              <a:rPr lang="en-US" sz="2400" dirty="0" smtClean="0">
                <a:latin typeface="Arial Black" pitchFamily="34" charset="0"/>
              </a:rPr>
              <a:t>Versa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8 total runs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 runs will increase on a daily basis; 30 minutes, 24 minutes and 24 minutes, respectively; students will be on the bus for up to 70 minutes!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Annual mileage driven will increase approximately 17,280 miles primarily due to current configuration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Increases transportation costs by $16,000 (fuel, repairs and salary)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These calculations were done using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Transfinder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Black" pitchFamily="34" charset="0"/>
              </a:rPr>
              <a:t>Closing a Building Next Year</a:t>
            </a:r>
            <a:br>
              <a:rPr lang="en-US" sz="2400" dirty="0" smtClean="0">
                <a:latin typeface="Arial Black" pitchFamily="34" charset="0"/>
              </a:rPr>
            </a:br>
            <a:r>
              <a:rPr lang="en-US" sz="2400" dirty="0" smtClean="0">
                <a:latin typeface="Arial Black" pitchFamily="34" charset="0"/>
              </a:rPr>
              <a:t>Lake Street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Bolivar Road a K-3 building - (430 students)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Bridgeport a K-3 building - (140 students)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Very low numbers for this building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the middle school a 4-7 building - (600 students)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Concerned about the mix of grade levels; socially and academically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Bussing concerns with the start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times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the high school an 8-12 building - (847 students)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Same concerns as previously stated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Re-district north of the railroad tracks, move 50 students to Bridgeport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Not the best educational setting or option; Very Disruptive</a:t>
            </a:r>
          </a:p>
        </p:txBody>
      </p:sp>
    </p:spTree>
    <p:extLst>
      <p:ext uri="{BB962C8B-B14F-4D97-AF65-F5344CB8AC3E}">
        <p14:creationId xmlns:p14="http://schemas.microsoft.com/office/powerpoint/2010/main" val="29584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Black" pitchFamily="34" charset="0"/>
              </a:rPr>
              <a:t>Close Lake Street in 2015-2016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7848600" cy="5257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Bolivar Road a K-4 Building - (500 Students)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 5 grade levels at 5 sections each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 Bolivar Road has 21 general education classrooms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 Would require a 4 classroom addition 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 This addition would fit into the Capital Building Project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Re-district students to Bridgeport, move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40-50 </a:t>
            </a:r>
            <a:r>
              <a:rPr lang="en-US" dirty="0">
                <a:latin typeface="Arial" pitchFamily="34" charset="0"/>
                <a:cs typeface="Arial" pitchFamily="34" charset="0"/>
              </a:rPr>
              <a:t>students –   Rezoning Option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(Decreases Bolivar enrollment to 450 – 460 students)</a:t>
            </a:r>
          </a:p>
          <a:p>
            <a:pPr marL="914400" lvl="2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Make Bridgeport a K-4 building - (180 students)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Re-district students to Bridgeport, move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40-50 </a:t>
            </a:r>
            <a:r>
              <a:rPr lang="en-US" dirty="0">
                <a:latin typeface="Arial" pitchFamily="34" charset="0"/>
                <a:cs typeface="Arial" pitchFamily="34" charset="0"/>
              </a:rPr>
              <a:t>students –   Rezoning Option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(Increases Bridgeport enrollment to 220 – 230 students)</a:t>
            </a:r>
          </a:p>
          <a:p>
            <a:pPr marL="914400" lvl="2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Make the Middle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chool a 5-8 building - (600 students)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Add an assistant principal to the middle school</a:t>
            </a:r>
          </a:p>
          <a:p>
            <a:pPr marL="914400" lvl="2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igh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chool stays a 9-12 building - (633 students)</a:t>
            </a:r>
          </a:p>
          <a:p>
            <a:pPr lvl="2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5437" y="285750"/>
            <a:ext cx="8694738" cy="5619750"/>
            <a:chOff x="327024" y="495300"/>
            <a:chExt cx="8694738" cy="5619750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37" y="495300"/>
              <a:ext cx="8391525" cy="561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327024" y="495300"/>
              <a:ext cx="8458200" cy="8477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800" b="1" dirty="0">
                  <a:effectLst/>
                  <a:latin typeface="Arial Black"/>
                  <a:ea typeface="Calibri"/>
                  <a:cs typeface="Times New Roman"/>
                </a:rPr>
                <a:t>Estimated Annual Savings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800" b="1" dirty="0">
                  <a:effectLst/>
                  <a:latin typeface="Arial Black"/>
                  <a:ea typeface="Calibri"/>
                  <a:cs typeface="Times New Roman"/>
                </a:rPr>
                <a:t>Lake Street Elementary School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7469187" y="5410199"/>
              <a:ext cx="1552575" cy="3333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 smtClean="0">
                  <a:effectLst/>
                  <a:latin typeface="Arial Black"/>
                  <a:ea typeface="Calibri"/>
                  <a:cs typeface="Times New Roman"/>
                </a:rPr>
                <a:t>     $</a:t>
              </a:r>
              <a:r>
                <a:rPr lang="en-US" sz="1400" dirty="0">
                  <a:effectLst/>
                  <a:latin typeface="Arial Black"/>
                  <a:ea typeface="Calibri"/>
                  <a:cs typeface="Times New Roman"/>
                </a:rPr>
                <a:t>505,942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5437" y="5905500"/>
            <a:ext cx="823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*Reflects a reduction of a 0.5 FTE in administrative staffing based upon district needs.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Closing an Elementary School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6388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Advantages</a:t>
            </a:r>
          </a:p>
          <a:p>
            <a:pPr marL="0" indent="0">
              <a:buNone/>
            </a:pPr>
            <a:endParaRPr lang="en-US" sz="1600" b="1" dirty="0" smtClean="0"/>
          </a:p>
          <a:p>
            <a:r>
              <a:rPr lang="en-US" sz="1600" dirty="0" smtClean="0"/>
              <a:t>Significant cost savings estimated at $505,942</a:t>
            </a:r>
          </a:p>
          <a:p>
            <a:r>
              <a:rPr lang="en-US" sz="1600" dirty="0" smtClean="0"/>
              <a:t>Could mitigate future tax increases and/or be used to maintain/improve educational programs</a:t>
            </a:r>
          </a:p>
          <a:p>
            <a:r>
              <a:rPr lang="en-US" sz="1600" dirty="0" smtClean="0"/>
              <a:t>Simplified transportation</a:t>
            </a:r>
          </a:p>
          <a:p>
            <a:r>
              <a:rPr lang="en-US" sz="1600" dirty="0" smtClean="0"/>
              <a:t>Least disruptive of options</a:t>
            </a:r>
          </a:p>
          <a:p>
            <a:r>
              <a:rPr lang="en-US" sz="1600" dirty="0" smtClean="0"/>
              <a:t>Lake Street gym open for school and community</a:t>
            </a:r>
          </a:p>
          <a:p>
            <a:r>
              <a:rPr lang="en-US" sz="1600" dirty="0" smtClean="0"/>
              <a:t>Can lease the Lake Street building</a:t>
            </a:r>
          </a:p>
          <a:p>
            <a:r>
              <a:rPr lang="en-US" sz="1600" dirty="0" smtClean="0"/>
              <a:t>Would avoid future capital improvements for the oldest building in the district</a:t>
            </a:r>
          </a:p>
          <a:p>
            <a:r>
              <a:rPr lang="en-US" sz="1600" dirty="0" smtClean="0"/>
              <a:t>Still have the building if there is a large increase in enrollment in future years (no indication of this happening for years to come)</a:t>
            </a:r>
          </a:p>
          <a:p>
            <a:r>
              <a:rPr lang="en-US" sz="1600" dirty="0" smtClean="0"/>
              <a:t>Keeping K-4 elementary students at their elementary school</a:t>
            </a:r>
          </a:p>
          <a:p>
            <a:endParaRPr lang="en-US"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Disadvantage</a:t>
            </a:r>
          </a:p>
          <a:p>
            <a:pPr marL="0" indent="0">
              <a:buNone/>
            </a:pPr>
            <a:endParaRPr lang="en-US" sz="1600" b="1" dirty="0" smtClean="0"/>
          </a:p>
          <a:p>
            <a:r>
              <a:rPr lang="en-US" sz="1600" dirty="0" smtClean="0"/>
              <a:t>Some staff members would lose their jobs</a:t>
            </a:r>
          </a:p>
          <a:p>
            <a:r>
              <a:rPr lang="en-US" sz="1600" dirty="0" smtClean="0"/>
              <a:t>This will be disruptive to some people (Any change can be considered disruptive)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46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Questions?</a:t>
            </a:r>
            <a:endParaRPr lang="en-US" sz="9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Black" pitchFamily="34" charset="0"/>
              </a:rPr>
              <a:t>Commitment to Excellence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As a school community: 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 believe our children and community deserve the best programs and facilities we can provide.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 believe the success of our schools is among the most valuable asset of owning a home in this community.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 believe safe and secure facilities for our children are essential.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 believe in teaching our children to achieve mastery and excellence; to expect the best for themselves.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 continue working hard to improve our schools and improve academic achievement. 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Black" pitchFamily="34" charset="0"/>
              </a:rPr>
              <a:t>Why Are We Here?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8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Extremely challenging economic climate: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Not just a Chittenango Central Schools problem.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Not just a New York State problem.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Not just a public school problem.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is a national fiscal crisis.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Chittenango Central School District has lost $2.4 million in state aid over the past five years.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Our overall budget has remained flat at approximately $36 million for the past five years.  Last year’s tax increase of 2% was the lowest it has been in the past five years. 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have taken many measures to reduce expenses over the past five years. 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are operating as efficiently and effectively as possible without significantly hurting students programmatically. 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01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would like to maintain our current quality academic and extracurricular programs.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are all here because we have the best interests of the students in mind!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This is all about sustainability.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leads us to consider other options.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Any decision made will be disruptive to some groups.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Looking at the comprehensive study does not show the entire thought process and considerations. 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would like to do what would be the least disruptive to students, parents, staff and the community – socially, emotionally and academically.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Here’s what we have done to reduce expenses over the past five years: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Instructional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2009-2010		8.6 FTE Reductions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2010-2011		4.5 FTE Reductions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2011-2012	              12.9 FTE Reductions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2012-2013		7.4 FTE Reductions</a:t>
            </a:r>
          </a:p>
          <a:p>
            <a:pPr lvl="1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Total</a:t>
            </a:r>
            <a:r>
              <a:rPr lang="en-US" sz="20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        33.4 FTE Instructional Reductions</a:t>
            </a:r>
          </a:p>
          <a:p>
            <a:pPr lvl="1"/>
            <a:endParaRPr lang="en-US" sz="1600" dirty="0">
              <a:latin typeface="Arial Black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Non-Instructional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2009-2010		3.5 FTE Reductions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2010-2011		2.5 FTE Reductions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2011-2012		7.0 FTE Reductions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2012-2013		3.0 FTE Reductions</a:t>
            </a:r>
          </a:p>
          <a:p>
            <a:pPr lvl="1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 Black" pitchFamily="34" charset="0"/>
                <a:cs typeface="Arial" pitchFamily="34" charset="0"/>
              </a:rPr>
              <a:t>Total        16.0 FTE Non-Instructional Reductions</a:t>
            </a:r>
            <a:endParaRPr lang="en-US" sz="2000" dirty="0">
              <a:latin typeface="Arial Black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Seven Athletic (Coaching) Positions Eliminated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Concessions by all employee groups over the past 3 years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639762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 Black" pitchFamily="34" charset="0"/>
              </a:rPr>
              <a:t>Reductions That Have Been Made Which Negatively Impact Student Programs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5334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O.4 FTE Technology in high school (-1.1 positions)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One less Business Teacher in high school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 Home and Careers in the high school (-0.5)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One Librarian for three elementary schools (-2.0)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Three fewer cleaners in the District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One part-time Security Guard in the District (-0.5)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1.5 fewer clerical staff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 elementary enrichment programs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 middle school assistant principal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Reduced after school clubs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Elimination of science kits (50%)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 5:30 p.m. late bus runs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Middle School Social Worker (-0.4)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 freshman boys basketball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445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Black" pitchFamily="34" charset="0"/>
              </a:rPr>
              <a:t>Reductions That Negatively Impact Student Programs</a:t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(Continued) 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Combined boys/girls bowling (1 coach)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One less indoor track coach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One less football coach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Two junior high boys basketball teams to one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Two junior high girls basketball teams to one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Two junior high girls volleyball teams to one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One less modified wrestling coach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Combined JV/Varsity football cheerleading team (1 coach)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Combined JV/Varsity basketball cheerleading team (1 coach)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AIS writing eliminated in elementary schools (-1.0)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Elimination of 0.4 school Psychologist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Increased class sizes K-12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Combined 6/7 Band and 7/8 Band (-0.6)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Guidance Counselor (-0.5)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828800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latin typeface="Arial" pitchFamily="34" charset="0"/>
                <a:cs typeface="Arial" pitchFamily="34" charset="0"/>
              </a:rPr>
              <a:t>Here’s what we will need to look at cutting if we do not close a building!</a:t>
            </a:r>
            <a:br>
              <a:rPr lang="en-US" sz="2700" b="1" dirty="0" smtClean="0">
                <a:latin typeface="Arial" pitchFamily="34" charset="0"/>
                <a:cs typeface="Arial" pitchFamily="34" charset="0"/>
              </a:rPr>
            </a:br>
            <a:r>
              <a:rPr lang="en-US" sz="27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Potential Expense Reductions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(Non-mandated Programs)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Extra Curricular Programs (all areas)</a:t>
            </a:r>
          </a:p>
          <a:p>
            <a:r>
              <a:rPr lang="en-US" sz="2400" dirty="0" smtClean="0"/>
              <a:t>Art in the high school</a:t>
            </a:r>
          </a:p>
          <a:p>
            <a:r>
              <a:rPr lang="en-US" sz="2400" dirty="0" smtClean="0"/>
              <a:t>Music in the elementary schools</a:t>
            </a:r>
          </a:p>
          <a:p>
            <a:r>
              <a:rPr lang="en-US" sz="2400" dirty="0" smtClean="0"/>
              <a:t>Technology in the high school</a:t>
            </a:r>
          </a:p>
          <a:p>
            <a:r>
              <a:rPr lang="en-US" sz="2400" dirty="0" smtClean="0"/>
              <a:t>Business in the high school</a:t>
            </a:r>
          </a:p>
          <a:p>
            <a:r>
              <a:rPr lang="en-US" sz="2400" dirty="0" smtClean="0"/>
              <a:t>Elementary school counselors</a:t>
            </a:r>
          </a:p>
          <a:p>
            <a:r>
              <a:rPr lang="en-US" sz="2400" dirty="0" smtClean="0"/>
              <a:t>Full </a:t>
            </a:r>
            <a:r>
              <a:rPr lang="en-US" sz="2400" dirty="0"/>
              <a:t>d</a:t>
            </a:r>
            <a:r>
              <a:rPr lang="en-US" sz="2400" dirty="0" smtClean="0"/>
              <a:t>ay kindergarten back to ½ day</a:t>
            </a:r>
          </a:p>
          <a:p>
            <a:r>
              <a:rPr lang="en-US" sz="2400" dirty="0" smtClean="0"/>
              <a:t>Department chairpersons and coordinators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95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2659</Words>
  <Application>Microsoft Office PowerPoint</Application>
  <PresentationFormat>On-screen Show (4:3)</PresentationFormat>
  <Paragraphs>1357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Planning Today For Our Children’s Future   CCS Facilities Study Follow-Up Informational Presentation February 4, 2013 6:00 PM - CHS</vt:lpstr>
      <vt:lpstr>District Goals for Future Years</vt:lpstr>
      <vt:lpstr>Commitment to Excellence</vt:lpstr>
      <vt:lpstr>Why Are We Here?</vt:lpstr>
      <vt:lpstr>PowerPoint Presentation</vt:lpstr>
      <vt:lpstr>Here’s what we have done to reduce expenses over the past five years:</vt:lpstr>
      <vt:lpstr>Reductions That Have Been Made Which Negatively Impact Student Programs</vt:lpstr>
      <vt:lpstr>Reductions That Negatively Impact Student Programs (Continued) </vt:lpstr>
      <vt:lpstr>Here’s what we will need to look at cutting if we do not close a building!   Potential Expense Reductions  (Non-mandated Programs)</vt:lpstr>
      <vt:lpstr>Declining Enrollment</vt:lpstr>
      <vt:lpstr>Kindergarten Enrollment History</vt:lpstr>
      <vt:lpstr>PowerPoint Presentation</vt:lpstr>
      <vt:lpstr>Kindergarten Enrollment History Continued</vt:lpstr>
      <vt:lpstr>Kindergarten Enrollment History Continued</vt:lpstr>
      <vt:lpstr>Kindergarten Enrollment History Continued</vt:lpstr>
      <vt:lpstr>Kindergarten Enrollment History Continued</vt:lpstr>
      <vt:lpstr>Kindergarten Enrollment History Continued</vt:lpstr>
      <vt:lpstr>PowerPoint Presentation</vt:lpstr>
      <vt:lpstr>Closing Two Buildings</vt:lpstr>
      <vt:lpstr>PowerPoint Presentation</vt:lpstr>
      <vt:lpstr>Can We Close A Building Next Year?</vt:lpstr>
      <vt:lpstr>PowerPoint Presentation</vt:lpstr>
      <vt:lpstr>K-4 Bridgeport Students to LS/BRE Or Vice Versa</vt:lpstr>
      <vt:lpstr>Closing a Building Next Year Lake Street</vt:lpstr>
      <vt:lpstr>Close Lake Street in 2015-2016</vt:lpstr>
      <vt:lpstr>PowerPoint Presentation</vt:lpstr>
      <vt:lpstr>Closing an Elementary School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Follow-Up Facilities</dc:title>
  <dc:creator>Kathleen Quinn</dc:creator>
  <cp:lastModifiedBy>Kathleen Quinn</cp:lastModifiedBy>
  <cp:revision>83</cp:revision>
  <cp:lastPrinted>2013-01-18T16:51:48Z</cp:lastPrinted>
  <dcterms:created xsi:type="dcterms:W3CDTF">2013-01-15T19:14:58Z</dcterms:created>
  <dcterms:modified xsi:type="dcterms:W3CDTF">2013-02-04T17:22:36Z</dcterms:modified>
</cp:coreProperties>
</file>