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6"/>
  </p:notesMasterIdLst>
  <p:handoutMasterIdLst>
    <p:handoutMasterId r:id="rId27"/>
  </p:handoutMasterIdLst>
  <p:sldIdLst>
    <p:sldId id="347" r:id="rId3"/>
    <p:sldId id="348" r:id="rId4"/>
    <p:sldId id="349" r:id="rId5"/>
    <p:sldId id="260" r:id="rId6"/>
    <p:sldId id="261" r:id="rId7"/>
    <p:sldId id="274" r:id="rId8"/>
    <p:sldId id="319" r:id="rId9"/>
    <p:sldId id="320" r:id="rId10"/>
    <p:sldId id="321" r:id="rId11"/>
    <p:sldId id="322" r:id="rId12"/>
    <p:sldId id="360" r:id="rId13"/>
    <p:sldId id="356" r:id="rId14"/>
    <p:sldId id="293" r:id="rId15"/>
    <p:sldId id="323" r:id="rId16"/>
    <p:sldId id="343" r:id="rId17"/>
    <p:sldId id="328" r:id="rId18"/>
    <p:sldId id="329" r:id="rId19"/>
    <p:sldId id="330" r:id="rId20"/>
    <p:sldId id="325" r:id="rId21"/>
    <p:sldId id="354" r:id="rId22"/>
    <p:sldId id="327" r:id="rId23"/>
    <p:sldId id="358" r:id="rId24"/>
    <p:sldId id="35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0" autoAdjust="0"/>
    <p:restoredTop sz="86314" autoAdjust="0"/>
  </p:normalViewPr>
  <p:slideViewPr>
    <p:cSldViewPr>
      <p:cViewPr varScale="1">
        <p:scale>
          <a:sx n="99" d="100"/>
          <a:sy n="99" d="100"/>
        </p:scale>
        <p:origin x="22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2060" tIns="46030" rIns="92060" bIns="460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2060" tIns="46030" rIns="92060" bIns="46030" rtlCol="0"/>
          <a:lstStyle>
            <a:lvl1pPr algn="r">
              <a:defRPr sz="1200"/>
            </a:lvl1pPr>
          </a:lstStyle>
          <a:p>
            <a:fld id="{0D3D2683-8178-4D9F-9088-2C1C796B185B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2060" tIns="46030" rIns="92060" bIns="460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5"/>
            <a:ext cx="3038648" cy="465138"/>
          </a:xfrm>
          <a:prstGeom prst="rect">
            <a:avLst/>
          </a:prstGeom>
        </p:spPr>
        <p:txBody>
          <a:bodyPr vert="horz" lIns="92060" tIns="46030" rIns="92060" bIns="46030" rtlCol="0" anchor="b"/>
          <a:lstStyle>
            <a:lvl1pPr algn="r">
              <a:defRPr sz="1200"/>
            </a:lvl1pPr>
          </a:lstStyle>
          <a:p>
            <a:fld id="{91599C5B-003C-453A-A107-9A3690F43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0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2060" tIns="46030" rIns="92060" bIns="460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2060" tIns="46030" rIns="92060" bIns="46030" rtlCol="0"/>
          <a:lstStyle>
            <a:lvl1pPr algn="r">
              <a:defRPr sz="1200"/>
            </a:lvl1pPr>
          </a:lstStyle>
          <a:p>
            <a:fld id="{1A22C7E7-ACB4-4AB4-ACF7-D5F66C6649E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5325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0" tIns="46030" rIns="92060" bIns="460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9" y="4416426"/>
            <a:ext cx="5608320" cy="4183063"/>
          </a:xfrm>
          <a:prstGeom prst="rect">
            <a:avLst/>
          </a:prstGeom>
        </p:spPr>
        <p:txBody>
          <a:bodyPr vert="horz" lIns="92060" tIns="46030" rIns="92060" bIns="460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2060" tIns="46030" rIns="92060" bIns="460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5" y="8829675"/>
            <a:ext cx="3038648" cy="465138"/>
          </a:xfrm>
          <a:prstGeom prst="rect">
            <a:avLst/>
          </a:prstGeom>
        </p:spPr>
        <p:txBody>
          <a:bodyPr vert="horz" lIns="92060" tIns="46030" rIns="92060" bIns="46030" rtlCol="0" anchor="b"/>
          <a:lstStyle>
            <a:lvl1pPr algn="r">
              <a:defRPr sz="1200"/>
            </a:lvl1pPr>
          </a:lstStyle>
          <a:p>
            <a:fld id="{78139292-0AF1-4F54-9C38-CCEC989851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9292-0AF1-4F54-9C38-CCEC989851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E4E9-E993-4856-971C-137386D5B9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1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E4E9-E993-4856-971C-137386D5B9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0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E4E9-E993-4856-971C-137386D5B9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5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4DCBCDE-78C5-4EB7-943F-B6F46923D35B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32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9AA4-29CD-4817-A4CC-8E1676CC5707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19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E32C-2E85-4051-9C8E-BF33FE2C1867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</p:spTree>
    <p:extLst>
      <p:ext uri="{BB962C8B-B14F-4D97-AF65-F5344CB8AC3E}">
        <p14:creationId xmlns:p14="http://schemas.microsoft.com/office/powerpoint/2010/main" val="2021240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305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305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7B94-06B8-4695-9EE9-BA76FBFEC50F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5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4305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305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86300" y="1295400"/>
            <a:ext cx="4305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C131-FB9B-499A-AD33-0B139AED0E33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6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305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305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95700"/>
            <a:ext cx="4305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3988-8604-4405-9DE7-7ABD03E61AC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8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5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3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3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6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F2EB-5BB3-4D03-A90F-268249BC3313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6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8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8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21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3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44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40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3ED2-3A3A-4BB1-ABBF-4F2A6A0AB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2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7ADBC4-F41F-485E-9E6D-DF6DB9E73093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2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0073-C416-4DB8-9BCE-44E6CE4EFF07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7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7B1EF0-00E4-4C7C-9447-36156840250B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1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3206-B168-4967-816C-0A1B70985C1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7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F020EB-B6BD-4FD9-A12B-BE9722FE0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C73155-15A6-4949-A849-5A04C4E055C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</p:spTree>
    <p:extLst>
      <p:ext uri="{BB962C8B-B14F-4D97-AF65-F5344CB8AC3E}">
        <p14:creationId xmlns:p14="http://schemas.microsoft.com/office/powerpoint/2010/main" val="3345379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AA4A-F8F1-4989-B1FE-26DB7BF51C5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“Building For the Kids, Building For the Community”</a:t>
            </a:r>
          </a:p>
        </p:txBody>
      </p:sp>
    </p:spTree>
    <p:extLst>
      <p:ext uri="{BB962C8B-B14F-4D97-AF65-F5344CB8AC3E}">
        <p14:creationId xmlns:p14="http://schemas.microsoft.com/office/powerpoint/2010/main" val="143241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 charset="0"/>
              </a:rPr>
              <a:t>“Building For the Kids, Building For the Community”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4BE5F-A9F7-4E9B-B51C-A6A2E2CD335D}" type="slidenum">
              <a:rPr lang="en-US" b="1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89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0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hittenangoschools.org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415" y="717164"/>
            <a:ext cx="34032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CHITTENANGO CENTRAL SCHOOLS Going Above and Beyond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115862"/>
            <a:ext cx="86486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 Pursuit of Excellence –             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          A Journey Without End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4800600"/>
            <a:ext cx="1930036" cy="1954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609600"/>
            <a:ext cx="4675016" cy="35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686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Tax Levy Comparison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95400"/>
            <a:ext cx="7315200" cy="48768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8000" dirty="0" smtClean="0"/>
              <a:t>        </a:t>
            </a:r>
            <a:r>
              <a:rPr lang="en-US" sz="8000" u="sng" dirty="0" smtClean="0">
                <a:latin typeface="Arial" pitchFamily="34" charset="0"/>
                <a:cs typeface="Arial" pitchFamily="34" charset="0"/>
              </a:rPr>
              <a:t>Year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	                       </a:t>
            </a:r>
            <a:r>
              <a:rPr lang="en-US" sz="8000" u="sng" dirty="0" smtClean="0">
                <a:latin typeface="Arial" pitchFamily="34" charset="0"/>
                <a:cs typeface="Arial" pitchFamily="34" charset="0"/>
              </a:rPr>
              <a:t>Levy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	              </a:t>
            </a:r>
            <a:r>
              <a:rPr lang="en-US" sz="8000" u="sng" dirty="0" smtClean="0">
                <a:latin typeface="Arial" pitchFamily="34" charset="0"/>
                <a:cs typeface="Arial" pitchFamily="34" charset="0"/>
              </a:rPr>
              <a:t>Increase</a:t>
            </a:r>
          </a:p>
          <a:p>
            <a:pPr eaLnBrk="1" hangingPunct="1">
              <a:lnSpc>
                <a:spcPct val="80000"/>
              </a:lnSpc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2014-2015 	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    $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17,455,859	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                 2.35%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2015-2016 		     $17,708,969                      1.45%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2016-2017 		     $17,538,890		    (0.96%)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2017-2018 		     $17,538,890		         0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% </a:t>
            </a: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2018-2019 		     $17,845,821		    1.80%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2019-2020		     $18,202,737		      2.0%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2020-2021		     $18,521,285		     1.75%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2021-2022		     $18,882,450		     1.95%</a:t>
            </a:r>
          </a:p>
          <a:p>
            <a:pPr marL="0" indent="0" eaLnBrk="1" hangingPunct="1">
              <a:lnSpc>
                <a:spcPct val="170000"/>
              </a:lnSpc>
              <a:buClr>
                <a:srgbClr val="C00000"/>
              </a:buClr>
              <a:buNone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Our tax levy limitation would allow for an increase of 2.69%		 	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						</a:t>
            </a:r>
            <a:endParaRPr lang="en-US" sz="5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ct val="150000"/>
              <a:buFont typeface="Vrinda" pitchFamily="2" charset="0"/>
              <a:buNone/>
            </a:pPr>
            <a:r>
              <a:rPr 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1301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984BE-FF7C-3846-95E1-7707DFDD3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799"/>
            <a:ext cx="8693209" cy="60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5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4747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945" y="152400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Cost Savings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568690" cy="5943601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Energy Management Software – All Facilities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Participation in OCM BOCES Cooperative for Purchasing, Safety,  Health and Workers’ Compensation consortiums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Analyze all vacancies for restructuring/replacement costs 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Currently host fueling for five (5) branches of local government – continue to hold discussions to add additional sources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Maximize sale of surplus goods via Auctions International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Consolidated bus vote with budget vote – savings of approximately $5,800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Lease of Lake Street Elementary</a:t>
            </a:r>
          </a:p>
        </p:txBody>
      </p:sp>
    </p:spTree>
    <p:extLst>
      <p:ext uri="{BB962C8B-B14F-4D97-AF65-F5344CB8AC3E}">
        <p14:creationId xmlns:p14="http://schemas.microsoft.com/office/powerpoint/2010/main" val="34404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799" y="368294"/>
            <a:ext cx="8686800" cy="5721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              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Program Enhancements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4700"/>
            <a:ext cx="7619999" cy="4722700"/>
          </a:xfrm>
        </p:spPr>
        <p:txBody>
          <a:bodyPr>
            <a:normAutofit fontScale="40000" lnSpcReduction="20000"/>
          </a:bodyPr>
          <a:lstStyle/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7000" b="1" dirty="0" smtClean="0">
                <a:latin typeface="Arial" pitchFamily="34" charset="0"/>
                <a:cs typeface="Arial" pitchFamily="34" charset="0"/>
              </a:rPr>
              <a:t>Mental Health Support 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7000" b="1" dirty="0" smtClean="0">
                <a:latin typeface="Arial" pitchFamily="34" charset="0"/>
                <a:cs typeface="Arial" pitchFamily="34" charset="0"/>
              </a:rPr>
              <a:t>Occupational Therapist Assistant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7000" b="1" dirty="0" smtClean="0">
                <a:latin typeface="Arial" pitchFamily="34" charset="0"/>
                <a:cs typeface="Arial" pitchFamily="34" charset="0"/>
              </a:rPr>
              <a:t>Special Education Continuum Teacher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7000" b="1" dirty="0" smtClean="0">
                <a:latin typeface="Arial" pitchFamily="34" charset="0"/>
                <a:cs typeface="Arial" pitchFamily="34" charset="0"/>
              </a:rPr>
              <a:t>Increased Summer Learning Funding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7000" b="1" dirty="0" smtClean="0">
                <a:latin typeface="Arial" pitchFamily="34" charset="0"/>
                <a:cs typeface="Arial" pitchFamily="34" charset="0"/>
              </a:rPr>
              <a:t>Administrative Intern – Bolivar (BOCES Reimbursed)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7000" b="1" dirty="0" smtClean="0">
                <a:latin typeface="Arial" pitchFamily="34" charset="0"/>
                <a:cs typeface="Arial" pitchFamily="34" charset="0"/>
              </a:rPr>
              <a:t>Writing Consultant Funding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9158" y="775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91" y="4419600"/>
            <a:ext cx="3047999" cy="17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54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Chittenango CSD 2020-2021 Highlights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38200"/>
            <a:ext cx="8610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Bridgeport Elementary State School of Character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Connections / Bear Care Program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Regents / AP Programs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Technology Upgrades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Music and Art Awards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Athletics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Extra-Curricular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Going Above and Beyond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30672"/>
            <a:ext cx="3048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133600"/>
            <a:ext cx="390797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RATIONALE	                         Bus Proposition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79669"/>
            <a:ext cx="8458200" cy="243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i="1" dirty="0" smtClean="0"/>
              <a:t>	</a:t>
            </a:r>
            <a:r>
              <a:rPr lang="en-US" altLang="en-US" i="1" dirty="0" smtClean="0"/>
              <a:t>The Facilities/Transportation Committee recommends that buses be replaced after 10 years of service to maximize bus safety and to reduce repair expenses.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6546"/>
            <a:ext cx="3095117" cy="234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2411" y="1371600"/>
            <a:ext cx="6877050" cy="5334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800" dirty="0" smtClean="0"/>
              <a:t>    </a:t>
            </a:r>
            <a:r>
              <a:rPr lang="en-US" altLang="en-US" sz="2800" u="sng" dirty="0" smtClean="0"/>
              <a:t>4 - 71 Passenger Buses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	     </a:t>
            </a:r>
            <a:r>
              <a:rPr lang="en-US" altLang="en-US" sz="2800" u="sng" dirty="0" smtClean="0"/>
              <a:t>Bus:</a:t>
            </a:r>
            <a:r>
              <a:rPr lang="en-US" altLang="en-US" sz="2800" dirty="0" smtClean="0"/>
              <a:t>                   </a:t>
            </a:r>
            <a:r>
              <a:rPr lang="en-US" altLang="en-US" sz="2800" u="sng" dirty="0" smtClean="0"/>
              <a:t>Mileage:</a:t>
            </a:r>
            <a:r>
              <a:rPr lang="en-US" altLang="en-US" sz="2800" dirty="0" smtClean="0"/>
              <a:t>                </a:t>
            </a:r>
            <a:r>
              <a:rPr lang="en-US" altLang="en-US" sz="2800" u="sng" dirty="0" smtClean="0"/>
              <a:t>Year: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dirty="0" smtClean="0"/>
              <a:t>Bus 249 -          110,366	</a:t>
            </a:r>
            <a:r>
              <a:rPr lang="en-US" altLang="en-US" dirty="0"/>
              <a:t> </a:t>
            </a:r>
            <a:r>
              <a:rPr lang="en-US" altLang="en-US" dirty="0" smtClean="0"/>
              <a:t>          2011                     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dirty="0" smtClean="0"/>
              <a:t>Bus 257 -            77,439	           2013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dirty="0" smtClean="0"/>
              <a:t>Bus 258 -            85,419    	           2013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dirty="0" smtClean="0"/>
              <a:t>Bus 259 -          103,894	</a:t>
            </a:r>
            <a:r>
              <a:rPr lang="en-US" altLang="en-US" dirty="0"/>
              <a:t> </a:t>
            </a:r>
            <a:r>
              <a:rPr lang="en-US" altLang="en-US" dirty="0" smtClean="0"/>
              <a:t>          2013</a:t>
            </a:r>
          </a:p>
          <a:p>
            <a:pPr marL="457200" lvl="1" indent="0">
              <a:buNone/>
            </a:pPr>
            <a:endParaRPr lang="en-US" altLang="en-US" sz="2400" dirty="0" smtClean="0"/>
          </a:p>
          <a:p>
            <a:pPr lvl="1">
              <a:buFont typeface="Wingdings" pitchFamily="2" charset="2"/>
              <a:buChar char="ü"/>
            </a:pPr>
            <a:endParaRPr lang="en-US" altLang="en-US" sz="2600" dirty="0" smtClean="0"/>
          </a:p>
          <a:p>
            <a:pPr lvl="1">
              <a:buFont typeface="Wingdings" pitchFamily="2" charset="2"/>
              <a:buChar char="ü"/>
            </a:pPr>
            <a:endParaRPr lang="en-US" altLang="en-US" sz="2600" dirty="0"/>
          </a:p>
          <a:p>
            <a:pPr marL="457200" lvl="1" indent="0" eaLnBrk="1" hangingPunct="1">
              <a:buNone/>
            </a:pPr>
            <a:endParaRPr lang="en-US" altLang="en-US" dirty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723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</a:rPr>
              <a:t>BUSES </a:t>
            </a:r>
            <a:r>
              <a:rPr lang="en-US" altLang="en-US" sz="4000" b="1" dirty="0">
                <a:solidFill>
                  <a:srgbClr val="FF0000"/>
                </a:solidFill>
              </a:rPr>
              <a:t>TO BE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RETIRED: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RECOMMENDED BUSES TO BE PURCHASED: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Three (3)  71 Passenger Vision Gas Powered - $124,294 X 3 = $372,882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			</a:t>
            </a:r>
            <a:r>
              <a:rPr lang="en-US" altLang="en-US" sz="18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latin typeface="Times New Roman" pitchFamily="18" charset="0"/>
              </a:rPr>
              <a:t>		                   </a:t>
            </a:r>
            <a:r>
              <a:rPr lang="en-US" altLang="en-US" sz="1800" b="1" u="sng" dirty="0" smtClean="0">
                <a:latin typeface="Times New Roman" pitchFamily="18" charset="0"/>
              </a:rPr>
              <a:t>2020-21	2021-2022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latin typeface="Times New Roman" pitchFamily="18" charset="0"/>
              </a:rPr>
              <a:t>*Total Cost = 	   $753,205	  $372,882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latin typeface="Times New Roman" pitchFamily="18" charset="0"/>
              </a:rPr>
              <a:t>**Cost per year =	   $  31,333	  $  15,512</a:t>
            </a:r>
            <a:endParaRPr lang="en-US" altLang="en-US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>
                <a:latin typeface="Times New Roman" pitchFamily="18" charset="0"/>
              </a:rPr>
              <a:t>* Excludes the value of auctioning off retired buses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en-US" sz="1800" b="1" dirty="0" smtClean="0"/>
              <a:t>**After factoring in State Aid at 79.2%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en-US" sz="1800" b="1" dirty="0" smtClean="0"/>
              <a:t>	</a:t>
            </a:r>
            <a:r>
              <a:rPr lang="en-US" altLang="en-US" sz="2400" b="1" dirty="0" smtClean="0"/>
              <a:t>Buses are purchased via a five (5) year B.A.N. to tie into the state aid model that aids the District over 5 years for bus purchases. We should average $5,000 per bus via the auction process, thus we would pay down the borrowing by $15,000 upon the sale of buses, lowering the annual cost from $15,512 to $10,512.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6345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Budget</a:t>
            </a:r>
            <a:r>
              <a:rPr lang="en-US" dirty="0" smtClean="0"/>
              <a:t> </a:t>
            </a:r>
            <a:r>
              <a:rPr lang="en-US" b="1" dirty="0" smtClean="0"/>
              <a:t>Propositions</a:t>
            </a:r>
            <a:r>
              <a:rPr lang="en-US" dirty="0" smtClean="0"/>
              <a:t>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066800"/>
            <a:ext cx="86106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endParaRPr lang="en-US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 smtClean="0"/>
              <a:t>  Proposed School Budget:  $42,012,343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 smtClean="0"/>
              <a:t>  Proposed School Bus Purchase: $372,882</a:t>
            </a:r>
          </a:p>
          <a:p>
            <a:pPr marL="561975" indent="-503238"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 smtClean="0"/>
              <a:t>Board of Education Elections: Three (3) Seats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/>
              <a:t> </a:t>
            </a:r>
            <a:r>
              <a:rPr lang="en-US" b="1" dirty="0" smtClean="0"/>
              <a:t> Funding for Sullivan Free Library:  $585,259</a:t>
            </a:r>
          </a:p>
          <a:p>
            <a:pPr marL="0" indent="0">
              <a:buClr>
                <a:srgbClr val="C00000"/>
              </a:buClr>
              <a:buNone/>
            </a:pPr>
            <a:endParaRPr lang="en-US" b="1" dirty="0"/>
          </a:p>
          <a:p>
            <a:pPr marL="0" indent="0">
              <a:buClr>
                <a:srgbClr val="C00000"/>
              </a:buClr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b="1" dirty="0" smtClean="0"/>
          </a:p>
        </p:txBody>
      </p:sp>
      <p:pic>
        <p:nvPicPr>
          <p:cNvPr id="5" name="Picture 7" descr="cre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4165879"/>
            <a:ext cx="1866686" cy="208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Commitment to Excellence</a:t>
            </a:r>
            <a:endParaRPr lang="en-US" u="sng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070"/>
            <a:ext cx="76200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Garamond Antiqua" pitchFamily="18" charset="0"/>
              </a:rPr>
              <a:t>    </a:t>
            </a:r>
            <a:r>
              <a:rPr lang="en-US" sz="2000" dirty="0" smtClean="0">
                <a:latin typeface="Garamond Antiqua" pitchFamily="18" charset="0"/>
              </a:rPr>
              <a:t>We Are Chittenango</a:t>
            </a:r>
            <a:r>
              <a:rPr lang="en-US" dirty="0" smtClean="0">
                <a:latin typeface="Garamond Antiqua" pitchFamily="18" charset="0"/>
              </a:rPr>
              <a:t>…</a:t>
            </a:r>
          </a:p>
          <a:p>
            <a:r>
              <a:rPr lang="en-US" dirty="0">
                <a:latin typeface="Garamond Antiqua" pitchFamily="18" charset="0"/>
              </a:rPr>
              <a:t> </a:t>
            </a:r>
            <a:r>
              <a:rPr lang="en-US" dirty="0" smtClean="0">
                <a:latin typeface="Garamond Antiqua" pitchFamily="18" charset="0"/>
              </a:rPr>
              <a:t>     </a:t>
            </a:r>
          </a:p>
        </p:txBody>
      </p:sp>
      <p:pic>
        <p:nvPicPr>
          <p:cNvPr id="2050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3893"/>
            <a:ext cx="457912" cy="45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2" y="3048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2" y="4648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2" y="552170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5112" y="2273893"/>
            <a:ext cx="746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We believe safe, secure and well-maintained facilities are essential. Our children deserve </a:t>
            </a:r>
          </a:p>
          <a:p>
            <a:r>
              <a:rPr lang="en-US" sz="1600" dirty="0">
                <a:latin typeface="Garamond Antiqua" pitchFamily="18" charset="0"/>
              </a:rPr>
              <a:t> </a:t>
            </a:r>
            <a:r>
              <a:rPr lang="en-US" sz="1600" dirty="0" smtClean="0">
                <a:latin typeface="Garamond Antiqua" pitchFamily="18" charset="0"/>
              </a:rPr>
              <a:t>a premier learning environment – atmosphere/program/brick &amp; mortar.</a:t>
            </a:r>
            <a:endParaRPr lang="en-US" sz="1600" dirty="0">
              <a:latin typeface="Garamond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112" y="3048000"/>
            <a:ext cx="746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We believe a culture of kindness that nurtures; strong character development, citizenship,  </a:t>
            </a:r>
          </a:p>
          <a:p>
            <a:r>
              <a:rPr lang="en-US" sz="1600" dirty="0" smtClean="0">
                <a:latin typeface="Garamond Antiqua" pitchFamily="18" charset="0"/>
              </a:rPr>
              <a:t> integrity, empathy and perseverance is critical for student success.</a:t>
            </a:r>
            <a:endParaRPr lang="en-US" sz="1600" dirty="0">
              <a:latin typeface="Garamond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112" y="3810000"/>
            <a:ext cx="716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We believe in teaching our children to strive for academic/athletic/extra-curricular </a:t>
            </a:r>
          </a:p>
          <a:p>
            <a:r>
              <a:rPr lang="en-US" sz="1600" dirty="0" smtClean="0">
                <a:latin typeface="Garamond Antiqua" pitchFamily="18" charset="0"/>
              </a:rPr>
              <a:t> excellence; to expect the best for themselves and be willing to work for it.</a:t>
            </a:r>
            <a:endParaRPr lang="en-US" sz="1600" dirty="0">
              <a:latin typeface="Garamond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142" y="4648200"/>
            <a:ext cx="746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Garamond Antiqua" pitchFamily="18" charset="0"/>
              </a:rPr>
              <a:t>We believe in </a:t>
            </a:r>
            <a:r>
              <a:rPr lang="en-US" sz="1600" dirty="0" smtClean="0">
                <a:solidFill>
                  <a:srgbClr val="000000"/>
                </a:solidFill>
                <a:latin typeface="Garamond Antiqua" pitchFamily="18" charset="0"/>
              </a:rPr>
              <a:t>Community ~ Family ~ Chittenango; thus, the </a:t>
            </a:r>
            <a:r>
              <a:rPr lang="en-US" sz="1600" dirty="0">
                <a:solidFill>
                  <a:srgbClr val="000000"/>
                </a:solidFill>
                <a:latin typeface="Garamond Antiqua" pitchFamily="18" charset="0"/>
              </a:rPr>
              <a:t>success of our </a:t>
            </a:r>
            <a:r>
              <a:rPr lang="en-US" sz="1600" dirty="0" smtClean="0">
                <a:solidFill>
                  <a:srgbClr val="000000"/>
                </a:solidFill>
                <a:latin typeface="Garamond Antiqua" pitchFamily="18" charset="0"/>
              </a:rPr>
              <a:t>schools is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Garamond Antiqua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Garamond Antiqua" pitchFamily="18" charset="0"/>
              </a:rPr>
              <a:t>among the most valuable asset to owning a home in this community.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2946" y="5537774"/>
            <a:ext cx="731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We believe in fiscal solvency, fiduciary duty and long-range planning predicated upon </a:t>
            </a:r>
          </a:p>
          <a:p>
            <a:r>
              <a:rPr lang="en-US" sz="1600" dirty="0" smtClean="0">
                <a:latin typeface="Garamond Antiqua" pitchFamily="18" charset="0"/>
              </a:rPr>
              <a:t> our solemn responsibility to the taxpayers.</a:t>
            </a:r>
            <a:endParaRPr lang="en-US" sz="1600" dirty="0">
              <a:latin typeface="Garamond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Board of Education Seats: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(Vote for one person for each seat)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Seats for three-year terms now held by: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James Boswell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Daniel Mayer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Russell Wehner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Candidate(s):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James Boswell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Daniel Mayer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Russell Wehner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572000" cy="365125"/>
          </a:xfrm>
        </p:spPr>
        <p:txBody>
          <a:bodyPr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Ignite Creativity in Every Student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C:\Users\quinnk\Desktop\Bosw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06" y="2142218"/>
            <a:ext cx="1224928" cy="123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quinnk\Desktop\M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06" y="3562357"/>
            <a:ext cx="1307790" cy="12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quinnk\Desktop\Weh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06" y="4951579"/>
            <a:ext cx="1357752" cy="11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Chittenango Central Schools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71226"/>
            <a:ext cx="9144000" cy="5134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Annual Budget Vote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Tuesday, May 18, 2021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Please visit our website, </a:t>
            </a: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www.chittenangoschools.org</a:t>
            </a:r>
            <a:r>
              <a:rPr lang="en-US" sz="2400" dirty="0" smtClean="0"/>
              <a:t>,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for updated information regarding the above.  We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encourage you to vote on May 18th. 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8610600" cy="457200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“Building For Our Children, Building For the Community”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1226"/>
            <a:ext cx="320040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01706"/>
            <a:ext cx="3385603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65775"/>
            <a:ext cx="8686800" cy="5739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4700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 U T U R E 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1877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594"/>
            <a:ext cx="8153400" cy="1371600"/>
          </a:xfrm>
        </p:spPr>
        <p:txBody>
          <a:bodyPr/>
          <a:lstStyle/>
          <a:p>
            <a:r>
              <a:rPr lang="en-US" sz="4000" dirty="0">
                <a:solidFill>
                  <a:srgbClr val="D1282E"/>
                </a:solidFill>
                <a:latin typeface="Bookman Old Style" panose="02050604050505020204" pitchFamily="18" charset="0"/>
              </a:rPr>
              <a:t>A </a:t>
            </a:r>
            <a:r>
              <a:rPr lang="en-US" sz="4000" dirty="0" smtClean="0">
                <a:solidFill>
                  <a:srgbClr val="D1282E"/>
                </a:solidFill>
                <a:latin typeface="Bookman Old Style" panose="02050604050505020204" pitchFamily="18" charset="0"/>
              </a:rPr>
              <a:t>Commitment </a:t>
            </a:r>
            <a:r>
              <a:rPr lang="en-US" sz="4000" dirty="0">
                <a:solidFill>
                  <a:srgbClr val="D1282E"/>
                </a:solidFill>
                <a:latin typeface="Bookman Old Style" panose="02050604050505020204" pitchFamily="18" charset="0"/>
              </a:rPr>
              <a:t>to </a:t>
            </a:r>
            <a:r>
              <a:rPr lang="en-US" sz="4000" dirty="0" smtClean="0">
                <a:solidFill>
                  <a:srgbClr val="D1282E"/>
                </a:solidFill>
                <a:latin typeface="Bookman Old Style" panose="02050604050505020204" pitchFamily="18" charset="0"/>
              </a:rPr>
              <a:t>Excellence</a:t>
            </a:r>
            <a:r>
              <a:rPr lang="en-US" sz="4000" dirty="0">
                <a:solidFill>
                  <a:srgbClr val="D1282E"/>
                </a:solidFill>
                <a:latin typeface="Garamond Antiqua" pitchFamily="18" charset="0"/>
              </a:rPr>
              <a:t>: </a:t>
            </a:r>
            <a:r>
              <a:rPr lang="en-US" sz="1800" dirty="0">
                <a:solidFill>
                  <a:srgbClr val="D1282E"/>
                </a:solidFill>
                <a:latin typeface="Garamond Antiqua" pitchFamily="18" charset="0"/>
              </a:rPr>
              <a:t/>
            </a:r>
            <a:br>
              <a:rPr lang="en-US" sz="1800" dirty="0">
                <a:solidFill>
                  <a:srgbClr val="D1282E"/>
                </a:solidFill>
                <a:latin typeface="Garamond Antiqua" pitchFamily="18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Garamond Antiqua" pitchFamily="18" charset="0"/>
              </a:rPr>
              <a:t>2021-2022 Budget Presentation: </a:t>
            </a:r>
            <a:r>
              <a:rPr lang="en-US" sz="2400" b="1" dirty="0" smtClean="0">
                <a:solidFill>
                  <a:srgbClr val="000000"/>
                </a:solidFill>
                <a:latin typeface="Garamond Antiqua" pitchFamily="18" charset="0"/>
              </a:rPr>
              <a:t>BEAR PRIDE!</a:t>
            </a:r>
            <a:endParaRPr lang="en-US" sz="2400" b="1" dirty="0"/>
          </a:p>
        </p:txBody>
      </p:sp>
      <p:pic>
        <p:nvPicPr>
          <p:cNvPr id="1027" name="Picture 3" descr="C:\Users\eiffem\Pictures\Bear Voluntee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32675"/>
            <a:ext cx="4937369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775675"/>
          </a:xfrm>
        </p:spPr>
        <p:txBody>
          <a:bodyPr>
            <a:normAutofit/>
          </a:bodyPr>
          <a:lstStyle/>
          <a:p>
            <a:pPr algn="ctr"/>
            <a:endParaRPr lang="en-US" sz="3200" b="0" dirty="0">
              <a:latin typeface="Garamond Antiqua" pitchFamily="18" charset="0"/>
            </a:endParaRPr>
          </a:p>
          <a:p>
            <a:pPr algn="ctr"/>
            <a:r>
              <a:rPr lang="en-US" sz="3200" b="0" dirty="0" smtClean="0">
                <a:latin typeface="Garamond Antiqua" pitchFamily="18" charset="0"/>
              </a:rPr>
              <a:t>QUESTIONS?</a:t>
            </a:r>
            <a:endParaRPr lang="en-US" sz="3200" b="0" dirty="0">
              <a:latin typeface="Garamond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1371600"/>
          </a:xfrm>
        </p:spPr>
        <p:txBody>
          <a:bodyPr/>
          <a:lstStyle/>
          <a:p>
            <a:r>
              <a:rPr lang="en-US" sz="3200" dirty="0">
                <a:solidFill>
                  <a:srgbClr val="D1282E"/>
                </a:solidFill>
                <a:latin typeface="Bookman Old Style" panose="02050604050505020204" pitchFamily="18" charset="0"/>
              </a:rPr>
              <a:t>A </a:t>
            </a:r>
            <a:r>
              <a:rPr lang="en-US" sz="3200" dirty="0" smtClean="0">
                <a:solidFill>
                  <a:srgbClr val="D1282E"/>
                </a:solidFill>
                <a:latin typeface="Bookman Old Style" panose="02050604050505020204" pitchFamily="18" charset="0"/>
              </a:rPr>
              <a:t>Commitment </a:t>
            </a:r>
            <a:r>
              <a:rPr lang="en-US" sz="3200" dirty="0">
                <a:solidFill>
                  <a:srgbClr val="D1282E"/>
                </a:solidFill>
                <a:latin typeface="Bookman Old Style" panose="02050604050505020204" pitchFamily="18" charset="0"/>
              </a:rPr>
              <a:t>T</a:t>
            </a:r>
            <a:r>
              <a:rPr lang="en-US" sz="3200" dirty="0" smtClean="0">
                <a:solidFill>
                  <a:srgbClr val="D1282E"/>
                </a:solidFill>
                <a:latin typeface="Bookman Old Style" panose="02050604050505020204" pitchFamily="18" charset="0"/>
              </a:rPr>
              <a:t>o Excellence</a:t>
            </a:r>
            <a:r>
              <a:rPr lang="en-US" sz="2900" dirty="0">
                <a:solidFill>
                  <a:srgbClr val="D1282E"/>
                </a:solidFill>
                <a:latin typeface="Garamond Antiqua" pitchFamily="18" charset="0"/>
              </a:rPr>
              <a:t>: </a:t>
            </a:r>
            <a:r>
              <a:rPr lang="en-US" sz="1800" dirty="0">
                <a:solidFill>
                  <a:srgbClr val="D1282E"/>
                </a:solidFill>
                <a:latin typeface="Garamond Antiqua" pitchFamily="18" charset="0"/>
              </a:rPr>
              <a:t/>
            </a:r>
            <a:br>
              <a:rPr lang="en-US" sz="1800" dirty="0">
                <a:solidFill>
                  <a:srgbClr val="D1282E"/>
                </a:solidFill>
                <a:latin typeface="Garamond Antiqua" pitchFamily="18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Garamond Antiqua" pitchFamily="18" charset="0"/>
              </a:rPr>
              <a:t>Budget &amp; Planning - Vision &amp; Belief Statements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2" y="2590800"/>
            <a:ext cx="688908" cy="51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8627"/>
            <a:ext cx="688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688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3296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 Antiqua" pitchFamily="18" charset="0"/>
              </a:rPr>
              <a:t>The proposed budget should provide financial viability for the implementation of our Long-Range Plan which strives to:</a:t>
            </a:r>
            <a:endParaRPr lang="en-US" dirty="0">
              <a:latin typeface="Garamond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53289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 Antiqua" pitchFamily="18" charset="0"/>
              </a:rPr>
              <a:t>Maintain quality academic and extra-curricular programs with well-planned calculated expansion/contraction;</a:t>
            </a:r>
            <a:endParaRPr lang="en-US" dirty="0">
              <a:latin typeface="Garamond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309909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 Antiqua" pitchFamily="18" charset="0"/>
              </a:rPr>
              <a:t>Maintain all staffing necessary to provide a world-class educational program, with strategic re-deployment of personnel over time relative to declining enrollment; and</a:t>
            </a:r>
            <a:endParaRPr lang="en-US" dirty="0">
              <a:latin typeface="Garamond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363927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 Antiqua" pitchFamily="18" charset="0"/>
              </a:rPr>
              <a:t>Maintain all facilities, infrastructure, technology, resources and supplies, with tactical acquisition of updated “tools” in concert with district strategic planning.</a:t>
            </a:r>
            <a:endParaRPr lang="en-US" dirty="0">
              <a:latin typeface="Garamond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58366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 Antiqua" pitchFamily="18" charset="0"/>
              </a:rPr>
              <a:t>Uphold our commitment to building for our future while being fiscally responsible to the Chittenango Schools community and taxpayers.</a:t>
            </a:r>
            <a:endParaRPr lang="en-US" dirty="0">
              <a:latin typeface="Garamond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2021-2022 Budget </a:t>
            </a:r>
            <a:r>
              <a:rPr lang="en-US" dirty="0">
                <a:solidFill>
                  <a:schemeClr val="tx1"/>
                </a:solidFill>
              </a:rPr>
              <a:t>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7315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Proposed Spending Plan	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$42,012,343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Tax </a:t>
            </a:r>
            <a:r>
              <a:rPr lang="en-US" dirty="0"/>
              <a:t>Levy </a:t>
            </a:r>
            <a:r>
              <a:rPr lang="en-US" dirty="0" smtClean="0"/>
              <a:t>Revenue*  	</a:t>
            </a:r>
            <a:r>
              <a:rPr lang="en-US" dirty="0"/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($18,882,450)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State Aid 		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($20,983,527)</a:t>
            </a:r>
          </a:p>
          <a:p>
            <a:r>
              <a:rPr lang="en-US" dirty="0" smtClean="0"/>
              <a:t>Other Revenue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($     904,600</a:t>
            </a:r>
            <a:r>
              <a:rPr lang="en-US" u="sng" dirty="0" smtClean="0"/>
              <a:t>)</a:t>
            </a:r>
            <a:endParaRPr lang="en-US" u="sng" dirty="0"/>
          </a:p>
          <a:p>
            <a:r>
              <a:rPr lang="en-US" dirty="0" smtClean="0"/>
              <a:t>GAP 				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$   1,241,766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000" dirty="0" smtClean="0"/>
              <a:t>Reflects </a:t>
            </a:r>
            <a:r>
              <a:rPr lang="en-US" sz="2000" b="1" dirty="0" smtClean="0"/>
              <a:t>Tax Levy Inc. of 1.95%.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Our tax levy limitation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would allow an increase of 2.69%.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57600"/>
            <a:ext cx="2362200" cy="15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Budget Comparison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2021-22 </a:t>
            </a:r>
            <a:r>
              <a:rPr lang="en-US" dirty="0">
                <a:latin typeface="Arial" pitchFamily="34" charset="0"/>
                <a:cs typeface="Arial" pitchFamily="34" charset="0"/>
              </a:rPr>
              <a:t>Budget 	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$ 42,012,343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2020-21 Budget </a:t>
            </a: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$ 41,293,599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64008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Budget-to-Budget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$      718,784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86200"/>
            <a:ext cx="432472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686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</a:rPr>
              <a:t>               Budget-to-Budget Comparison: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1295400"/>
            <a:ext cx="4572000" cy="487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2013-14   Budget	$  36,499,073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2014-15   Budget	$  37,417,871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2015-16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Budget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$  36,958,984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2016-17   Budget	$  37,468,962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2017-18   Budget	$  37,891,782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2018-19   Budget	$  39,272,229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2019-20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Budget	$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40,023,362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2020-21   Budget	$  41,293,559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2021-22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Budget	$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42,012,343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    Difference    $      718,784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	</a:t>
            </a: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SzPct val="150000"/>
              <a:buFont typeface="Vrinda" pitchFamily="2" charset="0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Budget-to-Budget Increase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= 1.74%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319348"/>
            <a:ext cx="4064000" cy="3709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Budget Increase Drivers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				 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Amount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	    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Percent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Instructional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Salaries	      	             $253,803	       1.86%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Non-Instructional Salaries		 $308,917	       5.46%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BOCES				   $49,683	       1.48%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Employee Benefits		             $435,252	       3.59%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TRS/ERS Retirement         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$144,834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&amp; Dental                    $238,980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Security &amp; Other          $51,438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Debt Service				  ($386,925)	     -11.41%</a:t>
            </a:r>
          </a:p>
          <a:p>
            <a:pPr marL="0" indent="0">
              <a:buClrTx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Other*					     $</a:t>
            </a:r>
            <a:r>
              <a:rPr lang="en-US" sz="24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58,054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.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01% </a:t>
            </a:r>
          </a:p>
          <a:p>
            <a:pPr marL="0" indent="0">
              <a:buClrTx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TOTAL		                           $718,784	         1.74%</a:t>
            </a:r>
          </a:p>
          <a:p>
            <a:pPr marL="0" indent="0">
              <a:buClrTx/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Includes a Transfer to the Capital Fund of $100,000 for security upgrades/enhancements at the MS (mini-capital project) – will receive 84.9% aid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1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Budget Summary - Expenses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005593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</a:p>
                    <a:p>
                      <a:r>
                        <a:rPr lang="en-US" dirty="0" smtClean="0"/>
                        <a:t>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2020-2021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2021-2022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 Component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$3,083,172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$3,204,458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Component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$30,880,386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$31,813,831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Component</a:t>
                      </a:r>
                    </a:p>
                    <a:p>
                      <a:r>
                        <a:rPr lang="en-US" dirty="0" smtClean="0"/>
                        <a:t>(Includes</a:t>
                      </a:r>
                      <a:r>
                        <a:rPr lang="en-US" baseline="0" dirty="0" smtClean="0"/>
                        <a:t> $100,000 Transfer to Capital Fund)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$7,330,001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$6,994,054 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Grand Total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$41,293,559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$42,012,343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Budget-to-Budget Increase/(Decrease)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$718,784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2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Budget Summary - Revenues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363673"/>
              </p:ext>
            </p:extLst>
          </p:nvPr>
        </p:nvGraphicFramePr>
        <p:xfrm>
          <a:off x="762000" y="822071"/>
          <a:ext cx="7848600" cy="5170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496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Category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2020-2021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2021-2022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Foundation Aid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$13,360,062 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$13,713,275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21">
                <a:tc>
                  <a:txBody>
                    <a:bodyPr/>
                    <a:lstStyle/>
                    <a:p>
                      <a:r>
                        <a:rPr lang="en-US" dirty="0" smtClean="0"/>
                        <a:t>High Cost/Private Cost                                             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$509,562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$555,185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HW/SW/Textbook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$189,019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 $182,437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$2,414,048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$2,554,251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$2,495,014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$2,237,867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BOCES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$1,409,649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$1,740,512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Other (Includes</a:t>
                      </a:r>
                      <a:r>
                        <a:rPr lang="en-US" baseline="0" dirty="0" smtClean="0"/>
                        <a:t> $285K Pandemic Grant)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$1,132,569 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 $904,600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Appropriated Fund Balance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$1,262,351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$1,241,766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35989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Tax  Levy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$18,521,285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$18,882,450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00529"/>
                  </a:ext>
                </a:extLst>
              </a:tr>
              <a:tr h="69249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$41,293,559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$42,012,343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1365</Words>
  <Application>Microsoft Office PowerPoint</Application>
  <PresentationFormat>On-screen Show (4:3)</PresentationFormat>
  <Paragraphs>263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Bookman Old Style</vt:lpstr>
      <vt:lpstr>Calibri</vt:lpstr>
      <vt:lpstr>Garamond Antiqua</vt:lpstr>
      <vt:lpstr>Georgia</vt:lpstr>
      <vt:lpstr>Times New Roman</vt:lpstr>
      <vt:lpstr>Vrinda</vt:lpstr>
      <vt:lpstr>Wingdings</vt:lpstr>
      <vt:lpstr>Wingdings 2</vt:lpstr>
      <vt:lpstr>Wingdings 3</vt:lpstr>
      <vt:lpstr>Civic</vt:lpstr>
      <vt:lpstr>1_Office Theme</vt:lpstr>
      <vt:lpstr>PowerPoint Presentation</vt:lpstr>
      <vt:lpstr>Commitment to Excellence</vt:lpstr>
      <vt:lpstr>A Commitment To Excellence:  Budget &amp; Planning - Vision &amp; Belief Statements</vt:lpstr>
      <vt:lpstr>2021-2022 Budget Forecast</vt:lpstr>
      <vt:lpstr>Budget Comparison</vt:lpstr>
      <vt:lpstr>               Budget-to-Budget Comparison:</vt:lpstr>
      <vt:lpstr>Budget Increase Drivers</vt:lpstr>
      <vt:lpstr>PowerPoint Presentation</vt:lpstr>
      <vt:lpstr>PowerPoint Presentation</vt:lpstr>
      <vt:lpstr>Tax Levy Comparison</vt:lpstr>
      <vt:lpstr>PowerPoint Presentation</vt:lpstr>
      <vt:lpstr>PowerPoint Presentation</vt:lpstr>
      <vt:lpstr>Continuous Cost Savings</vt:lpstr>
      <vt:lpstr>                        Program Enhancements</vt:lpstr>
      <vt:lpstr>PowerPoint Presentation</vt:lpstr>
      <vt:lpstr>RATIONALE                          Bus Proposition</vt:lpstr>
      <vt:lpstr>PowerPoint Presentation</vt:lpstr>
      <vt:lpstr>RECOMMENDED BUSES TO BE PURCHASED:</vt:lpstr>
      <vt:lpstr>PowerPoint Presentation</vt:lpstr>
      <vt:lpstr>Board of Education Seats: (Vote for one person for each seat)</vt:lpstr>
      <vt:lpstr> Chittenango Central Schools</vt:lpstr>
      <vt:lpstr>PowerPoint Presentation</vt:lpstr>
      <vt:lpstr>A Commitment to Excellence:  2021-2022 Budget Presentation: BEAR PRIDE!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Quinn</dc:creator>
  <cp:lastModifiedBy>Scott Mahardy</cp:lastModifiedBy>
  <cp:revision>445</cp:revision>
  <cp:lastPrinted>2021-04-26T18:13:53Z</cp:lastPrinted>
  <dcterms:created xsi:type="dcterms:W3CDTF">2012-02-10T14:25:52Z</dcterms:created>
  <dcterms:modified xsi:type="dcterms:W3CDTF">2021-05-04T17:12:48Z</dcterms:modified>
</cp:coreProperties>
</file>